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83" r:id="rId3"/>
    <p:sldId id="256" r:id="rId4"/>
    <p:sldId id="257" r:id="rId5"/>
    <p:sldId id="258" r:id="rId6"/>
    <p:sldId id="259" r:id="rId7"/>
    <p:sldId id="280" r:id="rId8"/>
    <p:sldId id="281"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3878" autoAdjust="0"/>
  </p:normalViewPr>
  <p:slideViewPr>
    <p:cSldViewPr snapToGrid="0">
      <p:cViewPr varScale="1">
        <p:scale>
          <a:sx n="78" d="100"/>
          <a:sy n="78" d="100"/>
        </p:scale>
        <p:origin x="114" y="91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10/9/2022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a:t>
            </a:fld>
            <a:endParaRPr lang="en-US" dirty="0"/>
          </a:p>
        </p:txBody>
      </p:sp>
    </p:spTree>
    <p:extLst>
      <p:ext uri="{BB962C8B-B14F-4D97-AF65-F5344CB8AC3E}">
        <p14:creationId xmlns:p14="http://schemas.microsoft.com/office/powerpoint/2010/main" val="313339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7</a:t>
            </a:fld>
            <a:endParaRPr lang="en-US" dirty="0"/>
          </a:p>
        </p:txBody>
      </p:sp>
    </p:spTree>
    <p:extLst>
      <p:ext uri="{BB962C8B-B14F-4D97-AF65-F5344CB8AC3E}">
        <p14:creationId xmlns:p14="http://schemas.microsoft.com/office/powerpoint/2010/main" val="250969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10/9/2022</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10/9/2022</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10/9/2022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wmf"/><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oleObject" Target="../embeddings/oleObject2.bin"/><Relationship Id="rId17" Type="http://schemas.openxmlformats.org/officeDocument/2006/relationships/image" Target="../media/image12.wmf"/><Relationship Id="rId2" Type="http://schemas.openxmlformats.org/officeDocument/2006/relationships/image" Target="../media/image1.png"/><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svg"/><Relationship Id="rId5" Type="http://schemas.openxmlformats.org/officeDocument/2006/relationships/image" Target="../media/image4.svg"/><Relationship Id="rId15" Type="http://schemas.openxmlformats.org/officeDocument/2006/relationships/image" Target="../media/image11.wm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wmf"/><Relationship Id="rId1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9.svg"/></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76.wmf"/><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73.wmf"/><Relationship Id="rId7" Type="http://schemas.openxmlformats.org/officeDocument/2006/relationships/image" Target="../media/image7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7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82.wmf"/><Relationship Id="rId4" Type="http://schemas.openxmlformats.org/officeDocument/2006/relationships/oleObject" Target="../embeddings/oleObject35.bin"/><Relationship Id="rId9" Type="http://schemas.openxmlformats.org/officeDocument/2006/relationships/image" Target="../media/image8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oleObject" Target="../embeddings/oleObject29.bin"/><Relationship Id="rId4" Type="http://schemas.openxmlformats.org/officeDocument/2006/relationships/image" Target="../media/image7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39.bin"/><Relationship Id="rId4" Type="http://schemas.openxmlformats.org/officeDocument/2006/relationships/image" Target="../media/image87.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8.wmf"/><Relationship Id="rId3" Type="http://schemas.openxmlformats.org/officeDocument/2006/relationships/image" Target="../media/image14.svg"/><Relationship Id="rId7" Type="http://schemas.openxmlformats.org/officeDocument/2006/relationships/image" Target="../media/image15.wmf"/><Relationship Id="rId12" Type="http://schemas.openxmlformats.org/officeDocument/2006/relationships/oleObject" Target="../embeddings/oleObject8.bin"/><Relationship Id="rId17" Type="http://schemas.openxmlformats.org/officeDocument/2006/relationships/image" Target="../media/image12.wmf"/><Relationship Id="rId2" Type="http://schemas.openxmlformats.org/officeDocument/2006/relationships/image" Target="../media/image13.png"/><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7.wmf"/><Relationship Id="rId5" Type="http://schemas.openxmlformats.org/officeDocument/2006/relationships/image" Target="../media/image2.svg"/><Relationship Id="rId15" Type="http://schemas.openxmlformats.org/officeDocument/2006/relationships/image" Target="../media/image19.wmf"/><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image" Target="../media/image16.wmf"/><Relationship Id="rId1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6.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svg"/><Relationship Id="rId7"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svg"/><Relationship Id="rId3" Type="http://schemas.openxmlformats.org/officeDocument/2006/relationships/image" Target="../media/image31.svg"/><Relationship Id="rId7" Type="http://schemas.openxmlformats.org/officeDocument/2006/relationships/image" Target="../media/image33.wmf"/><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2.wmf"/><Relationship Id="rId15" Type="http://schemas.openxmlformats.org/officeDocument/2006/relationships/image" Target="../media/image40.svg"/><Relationship Id="rId10" Type="http://schemas.openxmlformats.org/officeDocument/2006/relationships/oleObject" Target="../embeddings/oleObject15.bin"/><Relationship Id="rId4" Type="http://schemas.openxmlformats.org/officeDocument/2006/relationships/oleObject" Target="../embeddings/oleObject13.bin"/><Relationship Id="rId9" Type="http://schemas.openxmlformats.org/officeDocument/2006/relationships/image" Target="../media/image35.sv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oleObject" Target="../embeddings/oleObject20.bin"/><Relationship Id="rId18" Type="http://schemas.openxmlformats.org/officeDocument/2006/relationships/image" Target="../media/image50.svg"/><Relationship Id="rId3" Type="http://schemas.openxmlformats.org/officeDocument/2006/relationships/oleObject" Target="../embeddings/oleObject16.bin"/><Relationship Id="rId7" Type="http://schemas.openxmlformats.org/officeDocument/2006/relationships/image" Target="../media/image43.png"/><Relationship Id="rId12" Type="http://schemas.openxmlformats.org/officeDocument/2006/relationships/image" Target="../media/image46.wmf"/><Relationship Id="rId17"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8.wmf"/><Relationship Id="rId20"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wmf"/><Relationship Id="rId11" Type="http://schemas.openxmlformats.org/officeDocument/2006/relationships/oleObject" Target="../embeddings/oleObject19.bin"/><Relationship Id="rId5" Type="http://schemas.openxmlformats.org/officeDocument/2006/relationships/oleObject" Target="../embeddings/oleObject17.bin"/><Relationship Id="rId15" Type="http://schemas.openxmlformats.org/officeDocument/2006/relationships/oleObject" Target="../embeddings/oleObject21.bin"/><Relationship Id="rId10" Type="http://schemas.openxmlformats.org/officeDocument/2006/relationships/image" Target="../media/image45.wmf"/><Relationship Id="rId19" Type="http://schemas.openxmlformats.org/officeDocument/2006/relationships/image" Target="../media/image51.png"/><Relationship Id="rId4" Type="http://schemas.openxmlformats.org/officeDocument/2006/relationships/image" Target="../media/image41.wmf"/><Relationship Id="rId9" Type="http://schemas.openxmlformats.org/officeDocument/2006/relationships/oleObject" Target="../embeddings/oleObject18.bin"/><Relationship Id="rId14" Type="http://schemas.openxmlformats.org/officeDocument/2006/relationships/image" Target="../media/image47.wmf"/></Relationships>
</file>

<file path=ppt/slides/_rels/slide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E002B8-19B4-D59C-D710-91F99E2D6C7B}"/>
              </a:ext>
            </a:extLst>
          </p:cNvPr>
          <p:cNvSpPr>
            <a:spLocks noGrp="1"/>
          </p:cNvSpPr>
          <p:nvPr>
            <p:ph type="title"/>
          </p:nvPr>
        </p:nvSpPr>
        <p:spPr/>
        <p:txBody>
          <a:bodyPr>
            <a:normAutofit fontScale="90000"/>
          </a:bodyPr>
          <a:lstStyle/>
          <a:p>
            <a:r>
              <a:rPr lang="en-US" dirty="0"/>
              <a:t>Switched Capacitor (SC) circuits: general considerations</a:t>
            </a:r>
          </a:p>
        </p:txBody>
      </p:sp>
      <p:sp>
        <p:nvSpPr>
          <p:cNvPr id="4" name="Segnaposto piè di pagina 3">
            <a:extLst>
              <a:ext uri="{FF2B5EF4-FFF2-40B4-BE49-F238E27FC236}">
                <a16:creationId xmlns:a16="http://schemas.microsoft.com/office/drawing/2014/main" id="{69F8FE1B-5F83-61BA-9C6E-3B1560F25665}"/>
              </a:ext>
            </a:extLst>
          </p:cNvPr>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a:extLst>
              <a:ext uri="{FF2B5EF4-FFF2-40B4-BE49-F238E27FC236}">
                <a16:creationId xmlns:a16="http://schemas.microsoft.com/office/drawing/2014/main" id="{ADA11878-755E-0939-03DA-3CE55776EC08}"/>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6" name="CasellaDiTesto 5">
            <a:extLst>
              <a:ext uri="{FF2B5EF4-FFF2-40B4-BE49-F238E27FC236}">
                <a16:creationId xmlns:a16="http://schemas.microsoft.com/office/drawing/2014/main" id="{8DED336C-2C3B-2383-E072-AE45D79747FF}"/>
              </a:ext>
            </a:extLst>
          </p:cNvPr>
          <p:cNvSpPr txBox="1"/>
          <p:nvPr/>
        </p:nvSpPr>
        <p:spPr>
          <a:xfrm>
            <a:off x="1068404" y="1549667"/>
            <a:ext cx="42931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SC equivalent resistance </a:t>
            </a:r>
          </a:p>
        </p:txBody>
      </p:sp>
      <p:pic>
        <p:nvPicPr>
          <p:cNvPr id="10" name="Elemento grafico 9">
            <a:extLst>
              <a:ext uri="{FF2B5EF4-FFF2-40B4-BE49-F238E27FC236}">
                <a16:creationId xmlns:a16="http://schemas.microsoft.com/office/drawing/2014/main" id="{294243B3-67C4-8D80-AAB7-FF313163E6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7702" y="2559003"/>
            <a:ext cx="3394484" cy="1945619"/>
          </a:xfrm>
          <a:prstGeom prst="rect">
            <a:avLst/>
          </a:prstGeom>
        </p:spPr>
      </p:pic>
      <p:pic>
        <p:nvPicPr>
          <p:cNvPr id="12" name="Elemento grafico 11">
            <a:extLst>
              <a:ext uri="{FF2B5EF4-FFF2-40B4-BE49-F238E27FC236}">
                <a16:creationId xmlns:a16="http://schemas.microsoft.com/office/drawing/2014/main" id="{FFD54840-8BE3-F9B0-5853-F8E4D4C908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2286369"/>
            <a:ext cx="4072316" cy="592881"/>
          </a:xfrm>
          <a:prstGeom prst="rect">
            <a:avLst/>
          </a:prstGeom>
        </p:spPr>
      </p:pic>
      <p:sp>
        <p:nvSpPr>
          <p:cNvPr id="13" name="CasellaDiTesto 12">
            <a:extLst>
              <a:ext uri="{FF2B5EF4-FFF2-40B4-BE49-F238E27FC236}">
                <a16:creationId xmlns:a16="http://schemas.microsoft.com/office/drawing/2014/main" id="{38F4DCFD-C9BD-3BA6-7D21-0306B0A6DC0A}"/>
              </a:ext>
            </a:extLst>
          </p:cNvPr>
          <p:cNvSpPr txBox="1"/>
          <p:nvPr/>
        </p:nvSpPr>
        <p:spPr>
          <a:xfrm>
            <a:off x="9675873" y="1978013"/>
            <a:ext cx="492443" cy="461665"/>
          </a:xfrm>
          <a:prstGeom prst="rect">
            <a:avLst/>
          </a:prstGeom>
          <a:noFill/>
        </p:spPr>
        <p:txBody>
          <a:bodyPr wrap="none" rtlCol="0">
            <a:spAutoFit/>
          </a:bodyPr>
          <a:lstStyle/>
          <a:p>
            <a:pPr algn="just"/>
            <a:r>
              <a:rPr lang="en-US" sz="2400" dirty="0">
                <a:latin typeface="Arial" panose="020B0604020202020204" pitchFamily="34" charset="0"/>
                <a:cs typeface="Arial" panose="020B0604020202020204" pitchFamily="34" charset="0"/>
              </a:rPr>
              <a:t>ck</a:t>
            </a:r>
          </a:p>
        </p:txBody>
      </p:sp>
      <p:sp>
        <p:nvSpPr>
          <p:cNvPr id="14" name="CasellaDiTesto 13">
            <a:extLst>
              <a:ext uri="{FF2B5EF4-FFF2-40B4-BE49-F238E27FC236}">
                <a16:creationId xmlns:a16="http://schemas.microsoft.com/office/drawing/2014/main" id="{937536A5-38D6-74F1-5F48-526A8903C37F}"/>
              </a:ext>
            </a:extLst>
          </p:cNvPr>
          <p:cNvSpPr txBox="1"/>
          <p:nvPr/>
        </p:nvSpPr>
        <p:spPr>
          <a:xfrm>
            <a:off x="3879861" y="2879250"/>
            <a:ext cx="492443" cy="461665"/>
          </a:xfrm>
          <a:prstGeom prst="rect">
            <a:avLst/>
          </a:prstGeom>
          <a:noFill/>
        </p:spPr>
        <p:txBody>
          <a:bodyPr wrap="none" rtlCol="0">
            <a:spAutoFit/>
          </a:bodyPr>
          <a:lstStyle/>
          <a:p>
            <a:pPr algn="just"/>
            <a:r>
              <a:rPr lang="en-US" sz="2400" dirty="0">
                <a:latin typeface="Arial" panose="020B0604020202020204" pitchFamily="34" charset="0"/>
                <a:cs typeface="Arial" panose="020B0604020202020204" pitchFamily="34" charset="0"/>
              </a:rPr>
              <a:t>ck</a:t>
            </a:r>
          </a:p>
        </p:txBody>
      </p:sp>
      <p:cxnSp>
        <p:nvCxnSpPr>
          <p:cNvPr id="16" name="Connettore 2 15">
            <a:extLst>
              <a:ext uri="{FF2B5EF4-FFF2-40B4-BE49-F238E27FC236}">
                <a16:creationId xmlns:a16="http://schemas.microsoft.com/office/drawing/2014/main" id="{41CCE590-3531-3F84-1EC3-91858B729F10}"/>
              </a:ext>
            </a:extLst>
          </p:cNvPr>
          <p:cNvCxnSpPr/>
          <p:nvPr/>
        </p:nvCxnSpPr>
        <p:spPr>
          <a:xfrm flipH="1">
            <a:off x="3564944" y="3110082"/>
            <a:ext cx="3149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ttangolo con angoli arrotondati 16">
            <a:extLst>
              <a:ext uri="{FF2B5EF4-FFF2-40B4-BE49-F238E27FC236}">
                <a16:creationId xmlns:a16="http://schemas.microsoft.com/office/drawing/2014/main" id="{66608502-F2E7-04CE-F4C0-B6FD17718565}"/>
              </a:ext>
            </a:extLst>
          </p:cNvPr>
          <p:cNvSpPr/>
          <p:nvPr/>
        </p:nvSpPr>
        <p:spPr>
          <a:xfrm>
            <a:off x="2829827" y="2439678"/>
            <a:ext cx="1443790" cy="18243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Elemento grafico 18">
            <a:extLst>
              <a:ext uri="{FF2B5EF4-FFF2-40B4-BE49-F238E27FC236}">
                <a16:creationId xmlns:a16="http://schemas.microsoft.com/office/drawing/2014/main" id="{A80278AA-7DD6-1426-96CC-17F33C0373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2402" y="4824869"/>
            <a:ext cx="1049906" cy="242286"/>
          </a:xfrm>
          <a:prstGeom prst="rect">
            <a:avLst/>
          </a:prstGeom>
        </p:spPr>
      </p:pic>
      <p:graphicFrame>
        <p:nvGraphicFramePr>
          <p:cNvPr id="20" name="Oggetto 19">
            <a:extLst>
              <a:ext uri="{FF2B5EF4-FFF2-40B4-BE49-F238E27FC236}">
                <a16:creationId xmlns:a16="http://schemas.microsoft.com/office/drawing/2014/main" id="{EDEB4D01-EBDE-9DA9-853B-4A0AE2504FCD}"/>
              </a:ext>
            </a:extLst>
          </p:cNvPr>
          <p:cNvGraphicFramePr>
            <a:graphicFrameLocks noChangeAspect="1"/>
          </p:cNvGraphicFramePr>
          <p:nvPr>
            <p:extLst>
              <p:ext uri="{D42A27DB-BD31-4B8C-83A1-F6EECF244321}">
                <p14:modId xmlns:p14="http://schemas.microsoft.com/office/powerpoint/2010/main" val="3053880669"/>
              </p:ext>
            </p:extLst>
          </p:nvPr>
        </p:nvGraphicFramePr>
        <p:xfrm>
          <a:off x="4038600" y="5025449"/>
          <a:ext cx="1523520" cy="863280"/>
        </p:xfrm>
        <a:graphic>
          <a:graphicData uri="http://schemas.openxmlformats.org/presentationml/2006/ole">
            <mc:AlternateContent xmlns:mc="http://schemas.openxmlformats.org/markup-compatibility/2006">
              <mc:Choice xmlns:v="urn:schemas-microsoft-com:vml" Requires="v">
                <p:oleObj name="Equation" r:id="rId8" imgW="761760" imgH="431640" progId="Equation.DSMT4">
                  <p:embed/>
                </p:oleObj>
              </mc:Choice>
              <mc:Fallback>
                <p:oleObj name="Equation" r:id="rId8" imgW="761760" imgH="431640" progId="Equation.DSMT4">
                  <p:embed/>
                  <p:pic>
                    <p:nvPicPr>
                      <p:cNvPr id="7" name="Oggetto 6">
                        <a:extLst>
                          <a:ext uri="{FF2B5EF4-FFF2-40B4-BE49-F238E27FC236}">
                            <a16:creationId xmlns:a16="http://schemas.microsoft.com/office/drawing/2014/main" id="{FB467797-A036-912A-08A3-B2E17EDA8205}"/>
                          </a:ext>
                        </a:extLst>
                      </p:cNvPr>
                      <p:cNvPicPr>
                        <a:picLocks noChangeAspect="1" noChangeArrowheads="1"/>
                      </p:cNvPicPr>
                      <p:nvPr/>
                    </p:nvPicPr>
                    <p:blipFill>
                      <a:blip r:embed="rId9"/>
                      <a:srcRect/>
                      <a:stretch>
                        <a:fillRect/>
                      </a:stretch>
                    </p:blipFill>
                    <p:spPr bwMode="auto">
                      <a:xfrm>
                        <a:off x="4038600" y="5025449"/>
                        <a:ext cx="1523520" cy="863280"/>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931D0BFE-F019-6568-9AF6-15624F692259}"/>
              </a:ext>
            </a:extLst>
          </p:cNvPr>
          <p:cNvSpPr/>
          <p:nvPr/>
        </p:nvSpPr>
        <p:spPr>
          <a:xfrm>
            <a:off x="2733675" y="4584239"/>
            <a:ext cx="3108859" cy="1470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giù 21">
            <a:extLst>
              <a:ext uri="{FF2B5EF4-FFF2-40B4-BE49-F238E27FC236}">
                <a16:creationId xmlns:a16="http://schemas.microsoft.com/office/drawing/2014/main" id="{4B0887E0-69BD-F21B-013C-52DF625BF3B4}"/>
              </a:ext>
            </a:extLst>
          </p:cNvPr>
          <p:cNvSpPr/>
          <p:nvPr/>
        </p:nvSpPr>
        <p:spPr>
          <a:xfrm>
            <a:off x="3722402" y="4263992"/>
            <a:ext cx="314917" cy="3202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Elemento grafico 23">
            <a:extLst>
              <a:ext uri="{FF2B5EF4-FFF2-40B4-BE49-F238E27FC236}">
                <a16:creationId xmlns:a16="http://schemas.microsoft.com/office/drawing/2014/main" id="{6AD61839-B073-57D8-30BF-32F0652AC3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5109" y="3221987"/>
            <a:ext cx="2466975" cy="1724025"/>
          </a:xfrm>
          <a:prstGeom prst="rect">
            <a:avLst/>
          </a:prstGeom>
        </p:spPr>
      </p:pic>
      <p:graphicFrame>
        <p:nvGraphicFramePr>
          <p:cNvPr id="25" name="Oggetto 24">
            <a:extLst>
              <a:ext uri="{FF2B5EF4-FFF2-40B4-BE49-F238E27FC236}">
                <a16:creationId xmlns:a16="http://schemas.microsoft.com/office/drawing/2014/main" id="{833D6C19-324D-02E2-6072-647C808BD7C9}"/>
              </a:ext>
            </a:extLst>
          </p:cNvPr>
          <p:cNvGraphicFramePr>
            <a:graphicFrameLocks noChangeAspect="1"/>
          </p:cNvGraphicFramePr>
          <p:nvPr>
            <p:extLst>
              <p:ext uri="{D42A27DB-BD31-4B8C-83A1-F6EECF244321}">
                <p14:modId xmlns:p14="http://schemas.microsoft.com/office/powerpoint/2010/main" val="628959889"/>
              </p:ext>
            </p:extLst>
          </p:nvPr>
        </p:nvGraphicFramePr>
        <p:xfrm>
          <a:off x="9635772" y="3615554"/>
          <a:ext cx="1674812" cy="1270000"/>
        </p:xfrm>
        <a:graphic>
          <a:graphicData uri="http://schemas.openxmlformats.org/presentationml/2006/ole">
            <mc:AlternateContent xmlns:mc="http://schemas.openxmlformats.org/markup-compatibility/2006">
              <mc:Choice xmlns:v="urn:schemas-microsoft-com:vml" Requires="v">
                <p:oleObj name="Equation" r:id="rId12" imgW="838080" imgH="634680" progId="Equation.DSMT4">
                  <p:embed/>
                </p:oleObj>
              </mc:Choice>
              <mc:Fallback>
                <p:oleObj name="Equation" r:id="rId12" imgW="838080" imgH="634680" progId="Equation.DSMT4">
                  <p:embed/>
                  <p:pic>
                    <p:nvPicPr>
                      <p:cNvPr id="20" name="Oggetto 19">
                        <a:extLst>
                          <a:ext uri="{FF2B5EF4-FFF2-40B4-BE49-F238E27FC236}">
                            <a16:creationId xmlns:a16="http://schemas.microsoft.com/office/drawing/2014/main" id="{EDEB4D01-EBDE-9DA9-853B-4A0AE2504FCD}"/>
                          </a:ext>
                        </a:extLst>
                      </p:cNvPr>
                      <p:cNvPicPr>
                        <a:picLocks noChangeAspect="1" noChangeArrowheads="1"/>
                      </p:cNvPicPr>
                      <p:nvPr/>
                    </p:nvPicPr>
                    <p:blipFill>
                      <a:blip r:embed="rId13"/>
                      <a:srcRect/>
                      <a:stretch>
                        <a:fillRect/>
                      </a:stretch>
                    </p:blipFill>
                    <p:spPr bwMode="auto">
                      <a:xfrm>
                        <a:off x="9635772" y="3615554"/>
                        <a:ext cx="1674812" cy="1270000"/>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7B3EADEA-EA61-D126-A031-DDB333253110}"/>
              </a:ext>
            </a:extLst>
          </p:cNvPr>
          <p:cNvGraphicFramePr>
            <a:graphicFrameLocks noChangeAspect="1"/>
          </p:cNvGraphicFramePr>
          <p:nvPr>
            <p:extLst>
              <p:ext uri="{D42A27DB-BD31-4B8C-83A1-F6EECF244321}">
                <p14:modId xmlns:p14="http://schemas.microsoft.com/office/powerpoint/2010/main" val="409079377"/>
              </p:ext>
            </p:extLst>
          </p:nvPr>
        </p:nvGraphicFramePr>
        <p:xfrm>
          <a:off x="9699625" y="4946650"/>
          <a:ext cx="1547813" cy="889000"/>
        </p:xfrm>
        <a:graphic>
          <a:graphicData uri="http://schemas.openxmlformats.org/presentationml/2006/ole">
            <mc:AlternateContent xmlns:mc="http://schemas.openxmlformats.org/markup-compatibility/2006">
              <mc:Choice xmlns:v="urn:schemas-microsoft-com:vml" Requires="v">
                <p:oleObj name="Equation" r:id="rId14" imgW="774360" imgH="444240" progId="Equation.DSMT4">
                  <p:embed/>
                </p:oleObj>
              </mc:Choice>
              <mc:Fallback>
                <p:oleObj name="Equation" r:id="rId14" imgW="774360" imgH="444240" progId="Equation.DSMT4">
                  <p:embed/>
                  <p:pic>
                    <p:nvPicPr>
                      <p:cNvPr id="25" name="Oggetto 24">
                        <a:extLst>
                          <a:ext uri="{FF2B5EF4-FFF2-40B4-BE49-F238E27FC236}">
                            <a16:creationId xmlns:a16="http://schemas.microsoft.com/office/drawing/2014/main" id="{833D6C19-324D-02E2-6072-647C808BD7C9}"/>
                          </a:ext>
                        </a:extLst>
                      </p:cNvPr>
                      <p:cNvPicPr>
                        <a:picLocks noChangeAspect="1" noChangeArrowheads="1"/>
                      </p:cNvPicPr>
                      <p:nvPr/>
                    </p:nvPicPr>
                    <p:blipFill>
                      <a:blip r:embed="rId15"/>
                      <a:srcRect/>
                      <a:stretch>
                        <a:fillRect/>
                      </a:stretch>
                    </p:blipFill>
                    <p:spPr bwMode="auto">
                      <a:xfrm>
                        <a:off x="9699625" y="4946650"/>
                        <a:ext cx="1547813" cy="889000"/>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35438C13-8BD5-EA29-B28C-6FA6B2F8C6B6}"/>
              </a:ext>
            </a:extLst>
          </p:cNvPr>
          <p:cNvGraphicFramePr>
            <a:graphicFrameLocks noChangeAspect="1"/>
          </p:cNvGraphicFramePr>
          <p:nvPr>
            <p:extLst>
              <p:ext uri="{D42A27DB-BD31-4B8C-83A1-F6EECF244321}">
                <p14:modId xmlns:p14="http://schemas.microsoft.com/office/powerpoint/2010/main" val="3740006649"/>
              </p:ext>
            </p:extLst>
          </p:nvPr>
        </p:nvGraphicFramePr>
        <p:xfrm>
          <a:off x="2828131" y="5507316"/>
          <a:ext cx="1116013" cy="457200"/>
        </p:xfrm>
        <a:graphic>
          <a:graphicData uri="http://schemas.openxmlformats.org/presentationml/2006/ole">
            <mc:AlternateContent xmlns:mc="http://schemas.openxmlformats.org/markup-compatibility/2006">
              <mc:Choice xmlns:v="urn:schemas-microsoft-com:vml" Requires="v">
                <p:oleObj name="Equation" r:id="rId16" imgW="558720" imgH="228600" progId="Equation.DSMT4">
                  <p:embed/>
                </p:oleObj>
              </mc:Choice>
              <mc:Fallback>
                <p:oleObj name="Equation" r:id="rId16" imgW="558720" imgH="228600" progId="Equation.DSMT4">
                  <p:embed/>
                  <p:pic>
                    <p:nvPicPr>
                      <p:cNvPr id="26" name="Oggetto 25">
                        <a:extLst>
                          <a:ext uri="{FF2B5EF4-FFF2-40B4-BE49-F238E27FC236}">
                            <a16:creationId xmlns:a16="http://schemas.microsoft.com/office/drawing/2014/main" id="{7B3EADEA-EA61-D126-A031-DDB333253110}"/>
                          </a:ext>
                        </a:extLst>
                      </p:cNvPr>
                      <p:cNvPicPr>
                        <a:picLocks noChangeAspect="1" noChangeArrowheads="1"/>
                      </p:cNvPicPr>
                      <p:nvPr/>
                    </p:nvPicPr>
                    <p:blipFill>
                      <a:blip r:embed="rId17"/>
                      <a:srcRect/>
                      <a:stretch>
                        <a:fillRect/>
                      </a:stretch>
                    </p:blipFill>
                    <p:spPr bwMode="auto">
                      <a:xfrm>
                        <a:off x="2828131" y="5507316"/>
                        <a:ext cx="1116013" cy="457200"/>
                      </a:xfrm>
                      <a:prstGeom prst="rect">
                        <a:avLst/>
                      </a:prstGeom>
                      <a:noFill/>
                    </p:spPr>
                  </p:pic>
                </p:oleObj>
              </mc:Fallback>
            </mc:AlternateContent>
          </a:graphicData>
        </a:graphic>
      </p:graphicFrame>
    </p:spTree>
    <p:extLst>
      <p:ext uri="{BB962C8B-B14F-4D97-AF65-F5344CB8AC3E}">
        <p14:creationId xmlns:p14="http://schemas.microsoft.com/office/powerpoint/2010/main" val="5339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79186-425F-49DA-BEBB-6D90E2641CAF}"/>
              </a:ext>
            </a:extLst>
          </p:cNvPr>
          <p:cNvSpPr>
            <a:spLocks noGrp="1"/>
          </p:cNvSpPr>
          <p:nvPr>
            <p:ph type="title"/>
          </p:nvPr>
        </p:nvSpPr>
        <p:spPr>
          <a:xfrm>
            <a:off x="1024900" y="293859"/>
            <a:ext cx="10515600" cy="662397"/>
          </a:xfrm>
        </p:spPr>
        <p:txBody>
          <a:bodyPr>
            <a:normAutofit fontScale="90000"/>
          </a:bodyPr>
          <a:lstStyle/>
          <a:p>
            <a:r>
              <a:rPr lang="en-US"/>
              <a:t>The </a:t>
            </a:r>
            <a:r>
              <a:rPr lang="en-US" b="1" u="sng"/>
              <a:t>charge injection</a:t>
            </a:r>
            <a:r>
              <a:rPr lang="en-US" b="1"/>
              <a:t> </a:t>
            </a:r>
            <a:r>
              <a:rPr lang="en-US"/>
              <a:t>phenomenon: a systematic error in SC circuits</a:t>
            </a:r>
          </a:p>
        </p:txBody>
      </p:sp>
      <p:sp>
        <p:nvSpPr>
          <p:cNvPr id="3" name="Segnaposto piè di pagina 2">
            <a:extLst>
              <a:ext uri="{FF2B5EF4-FFF2-40B4-BE49-F238E27FC236}">
                <a16:creationId xmlns:a16="http://schemas.microsoft.com/office/drawing/2014/main" id="{A67DD8FC-4198-444A-B80F-4269AAB729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12BC233-9B0A-4579-A160-0BECE779EE6E}"/>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B2DB993A-CD81-44B8-8222-8C802A2283BA}"/>
              </a:ext>
            </a:extLst>
          </p:cNvPr>
          <p:cNvSpPr txBox="1"/>
          <p:nvPr/>
        </p:nvSpPr>
        <p:spPr>
          <a:xfrm>
            <a:off x="840607" y="1051367"/>
            <a:ext cx="943275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Differently from the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charge injection is due to switch </a:t>
            </a:r>
            <a:r>
              <a:rPr lang="en-US" sz="2400" b="1" dirty="0">
                <a:latin typeface="Arial" panose="020B0604020202020204" pitchFamily="34" charset="0"/>
                <a:cs typeface="Arial" panose="020B0604020202020204" pitchFamily="34" charset="0"/>
              </a:rPr>
              <a:t>non-idealities</a:t>
            </a:r>
            <a:r>
              <a:rPr lang="en-US" sz="2400" dirty="0">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957F65E6-B664-41A3-8EC7-DB06D20F8E27}"/>
              </a:ext>
            </a:extLst>
          </p:cNvPr>
          <p:cNvSpPr txBox="1"/>
          <p:nvPr/>
        </p:nvSpPr>
        <p:spPr>
          <a:xfrm>
            <a:off x="4005577" y="1829573"/>
            <a:ext cx="287795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n-MOS switch</a:t>
            </a:r>
            <a:endParaRPr lang="en-US" sz="2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13B0B0A7-5279-4D95-9190-3D95C665B4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266" y="2456358"/>
            <a:ext cx="6525440" cy="15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B502678E-5AA0-463C-952E-8ED986967C31}"/>
              </a:ext>
            </a:extLst>
          </p:cNvPr>
          <p:cNvSpPr txBox="1"/>
          <p:nvPr/>
        </p:nvSpPr>
        <p:spPr>
          <a:xfrm>
            <a:off x="836546" y="4139457"/>
            <a:ext cx="9722367"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Presence of overlap capacitance between the switch terminals and the control voltage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the on-state, there is charge accumulated into the channel (the mobile charge) that have to be drawn from the drain and source where it has to be pushed back when the switch is turned off</a:t>
            </a:r>
          </a:p>
          <a:p>
            <a:endParaRPr lang="en-US" sz="2400" dirty="0">
              <a:latin typeface="Arial" panose="020B0604020202020204" pitchFamily="34" charset="0"/>
              <a:cs typeface="Arial" panose="020B0604020202020204" pitchFamily="34" charset="0"/>
            </a:endParaRPr>
          </a:p>
        </p:txBody>
      </p:sp>
      <p:sp>
        <p:nvSpPr>
          <p:cNvPr id="8" name="Freccia a destra 7">
            <a:extLst>
              <a:ext uri="{FF2B5EF4-FFF2-40B4-BE49-F238E27FC236}">
                <a16:creationId xmlns:a16="http://schemas.microsoft.com/office/drawing/2014/main" id="{3A19A936-4F53-42AA-9664-B614F6F148FD}"/>
              </a:ext>
            </a:extLst>
          </p:cNvPr>
          <p:cNvSpPr/>
          <p:nvPr/>
        </p:nvSpPr>
        <p:spPr>
          <a:xfrm rot="5400000">
            <a:off x="7196447" y="2456358"/>
            <a:ext cx="320634" cy="32246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2 9">
            <a:extLst>
              <a:ext uri="{FF2B5EF4-FFF2-40B4-BE49-F238E27FC236}">
                <a16:creationId xmlns:a16="http://schemas.microsoft.com/office/drawing/2014/main" id="{D6AD87C6-F98E-4F48-9E0D-43497C48D879}"/>
              </a:ext>
            </a:extLst>
          </p:cNvPr>
          <p:cNvCxnSpPr>
            <a:cxnSpLocks/>
          </p:cNvCxnSpPr>
          <p:nvPr/>
        </p:nvCxnSpPr>
        <p:spPr>
          <a:xfrm flipH="1" flipV="1">
            <a:off x="8345385" y="3213349"/>
            <a:ext cx="378068" cy="8750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F030BBBA-FDA8-44AC-9D51-4CE6FE06CE9A}"/>
              </a:ext>
            </a:extLst>
          </p:cNvPr>
          <p:cNvCxnSpPr>
            <a:cxnSpLocks/>
          </p:cNvCxnSpPr>
          <p:nvPr/>
        </p:nvCxnSpPr>
        <p:spPr>
          <a:xfrm flipV="1">
            <a:off x="5826492" y="3214901"/>
            <a:ext cx="539015" cy="17189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D358A-FCFF-4925-977C-65ED48E428E1}"/>
              </a:ext>
            </a:extLst>
          </p:cNvPr>
          <p:cNvSpPr>
            <a:spLocks noGrp="1"/>
          </p:cNvSpPr>
          <p:nvPr>
            <p:ph type="title"/>
          </p:nvPr>
        </p:nvSpPr>
        <p:spPr/>
        <p:txBody>
          <a:bodyPr/>
          <a:lstStyle/>
          <a:p>
            <a:r>
              <a:rPr lang="en-US"/>
              <a:t>Charge injection during the on-to-off transient</a:t>
            </a:r>
          </a:p>
        </p:txBody>
      </p:sp>
      <p:sp>
        <p:nvSpPr>
          <p:cNvPr id="3" name="Segnaposto piè di pagina 2">
            <a:extLst>
              <a:ext uri="{FF2B5EF4-FFF2-40B4-BE49-F238E27FC236}">
                <a16:creationId xmlns:a16="http://schemas.microsoft.com/office/drawing/2014/main" id="{9F912F7E-C4DF-4900-A7EF-C752B13DEB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5686D8-A1C2-4FC8-91CB-441D7901FA42}"/>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146" name="Picture 2">
            <a:extLst>
              <a:ext uri="{FF2B5EF4-FFF2-40B4-BE49-F238E27FC236}">
                <a16:creationId xmlns:a16="http://schemas.microsoft.com/office/drawing/2014/main" id="{C374B074-E9B5-4C0E-87BE-E0D80A78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3329"/>
            <a:ext cx="9755581" cy="20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E3BA0FA1-A3DD-4A69-8ABC-651C58851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976" y="3745032"/>
            <a:ext cx="8337486" cy="23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C13DC-67FA-4525-AB30-A61DBD68A526}"/>
              </a:ext>
            </a:extLst>
          </p:cNvPr>
          <p:cNvSpPr>
            <a:spLocks noGrp="1"/>
          </p:cNvSpPr>
          <p:nvPr>
            <p:ph type="title"/>
          </p:nvPr>
        </p:nvSpPr>
        <p:spPr/>
        <p:txBody>
          <a:bodyPr/>
          <a:lstStyle/>
          <a:p>
            <a:r>
              <a:rPr lang="en-US"/>
              <a:t>Charge injection in the pass-gate (transmission gate) </a:t>
            </a:r>
          </a:p>
        </p:txBody>
      </p:sp>
      <p:sp>
        <p:nvSpPr>
          <p:cNvPr id="3" name="Segnaposto piè di pagina 2">
            <a:extLst>
              <a:ext uri="{FF2B5EF4-FFF2-40B4-BE49-F238E27FC236}">
                <a16:creationId xmlns:a16="http://schemas.microsoft.com/office/drawing/2014/main" id="{DF1CC89A-A402-45AD-97D0-078BC4AE502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7931DD4-21BC-4ED2-8700-7E356ED117A6}"/>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Elemento grafico 5">
            <a:extLst>
              <a:ext uri="{FF2B5EF4-FFF2-40B4-BE49-F238E27FC236}">
                <a16:creationId xmlns:a16="http://schemas.microsoft.com/office/drawing/2014/main" id="{7DE0764A-9E83-4183-BF2F-B45D8DDA1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043" y="1273843"/>
            <a:ext cx="2804059" cy="2282374"/>
          </a:xfrm>
          <a:prstGeom prst="rect">
            <a:avLst/>
          </a:prstGeom>
        </p:spPr>
      </p:pic>
      <p:pic>
        <p:nvPicPr>
          <p:cNvPr id="7" name="Elemento grafico 6">
            <a:extLst>
              <a:ext uri="{FF2B5EF4-FFF2-40B4-BE49-F238E27FC236}">
                <a16:creationId xmlns:a16="http://schemas.microsoft.com/office/drawing/2014/main" id="{BD34AEF1-FE22-48D9-A379-F9B59D6A9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3376" y="1429192"/>
            <a:ext cx="2866860" cy="2127025"/>
          </a:xfrm>
          <a:prstGeom prst="rect">
            <a:avLst/>
          </a:prstGeom>
        </p:spPr>
      </p:pic>
      <p:sp>
        <p:nvSpPr>
          <p:cNvPr id="9" name="CasellaDiTesto 8">
            <a:extLst>
              <a:ext uri="{FF2B5EF4-FFF2-40B4-BE49-F238E27FC236}">
                <a16:creationId xmlns:a16="http://schemas.microsoft.com/office/drawing/2014/main" id="{E4E59A6A-68AD-4516-8A92-645ABB617F3D}"/>
              </a:ext>
            </a:extLst>
          </p:cNvPr>
          <p:cNvSpPr txBox="1"/>
          <p:nvPr/>
        </p:nvSpPr>
        <p:spPr>
          <a:xfrm>
            <a:off x="3914457" y="3755954"/>
            <a:ext cx="779948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Voltage levels that are correctly transmitted by the n-MOS and p-MOS  switches in the on-state</a:t>
            </a:r>
          </a:p>
        </p:txBody>
      </p:sp>
      <p:sp>
        <p:nvSpPr>
          <p:cNvPr id="10" name="CasellaDiTesto 9">
            <a:extLst>
              <a:ext uri="{FF2B5EF4-FFF2-40B4-BE49-F238E27FC236}">
                <a16:creationId xmlns:a16="http://schemas.microsoft.com/office/drawing/2014/main" id="{922C6A1B-4170-43C9-9949-B497EDAC4D6B}"/>
              </a:ext>
            </a:extLst>
          </p:cNvPr>
          <p:cNvSpPr txBox="1"/>
          <p:nvPr/>
        </p:nvSpPr>
        <p:spPr>
          <a:xfrm>
            <a:off x="1126156" y="3719955"/>
            <a:ext cx="151996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pass gate</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B2DA662-DF4D-4CCA-AEA6-5D0C116E04D7}"/>
              </a:ext>
            </a:extLst>
          </p:cNvPr>
          <p:cNvSpPr txBox="1"/>
          <p:nvPr/>
        </p:nvSpPr>
        <p:spPr>
          <a:xfrm>
            <a:off x="4971765" y="1066095"/>
            <a:ext cx="129715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on-state</a:t>
            </a:r>
            <a:endParaRPr lang="en-US" sz="24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1642F00C-844F-4BC0-AD0A-507D05C9A5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8013" y="4229906"/>
            <a:ext cx="2440524" cy="1865029"/>
          </a:xfrm>
          <a:prstGeom prst="rect">
            <a:avLst/>
          </a:prstGeom>
        </p:spPr>
      </p:pic>
      <p:sp>
        <p:nvSpPr>
          <p:cNvPr id="13" name="CasellaDiTesto 12">
            <a:extLst>
              <a:ext uri="{FF2B5EF4-FFF2-40B4-BE49-F238E27FC236}">
                <a16:creationId xmlns:a16="http://schemas.microsoft.com/office/drawing/2014/main" id="{DBE0C79D-5147-4AA4-A027-BF6011B8A2B6}"/>
              </a:ext>
            </a:extLst>
          </p:cNvPr>
          <p:cNvSpPr txBox="1"/>
          <p:nvPr/>
        </p:nvSpPr>
        <p:spPr>
          <a:xfrm>
            <a:off x="4610501" y="4556113"/>
            <a:ext cx="7119257"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Charge injection in the on-to-off transient:</a:t>
            </a:r>
          </a:p>
          <a:p>
            <a:r>
              <a:rPr lang="en-US" sz="2400" dirty="0">
                <a:latin typeface="Arial" panose="020B0604020202020204" pitchFamily="34" charset="0"/>
                <a:cs typeface="Arial" panose="020B0604020202020204" pitchFamily="34" charset="0"/>
              </a:rPr>
              <a:t>charges are of opposite sign, but compensation is</a:t>
            </a:r>
          </a:p>
          <a:p>
            <a:r>
              <a:rPr lang="en-US" sz="2400" b="1" dirty="0">
                <a:latin typeface="Arial" panose="020B0604020202020204" pitchFamily="34" charset="0"/>
                <a:cs typeface="Arial" panose="020B0604020202020204" pitchFamily="34" charset="0"/>
              </a:rPr>
              <a:t>imperfect</a:t>
            </a:r>
            <a:r>
              <a:rPr lang="en-US" sz="2400" dirty="0">
                <a:latin typeface="Arial" panose="020B0604020202020204" pitchFamily="34" charset="0"/>
                <a:cs typeface="Arial" panose="020B0604020202020204" pitchFamily="34" charset="0"/>
              </a:rPr>
              <a:t> since the mobile charge depends on the</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and then on voltages at the N</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nodes</a:t>
            </a:r>
          </a:p>
        </p:txBody>
      </p:sp>
      <p:pic>
        <p:nvPicPr>
          <p:cNvPr id="14" name="Elemento grafico 13">
            <a:extLst>
              <a:ext uri="{FF2B5EF4-FFF2-40B4-BE49-F238E27FC236}">
                <a16:creationId xmlns:a16="http://schemas.microsoft.com/office/drawing/2014/main" id="{520D5239-7407-402F-B173-914504EB3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7578" y="1039259"/>
            <a:ext cx="3105150" cy="2609850"/>
          </a:xfrm>
          <a:prstGeom prst="rect">
            <a:avLst/>
          </a:prstGeom>
        </p:spPr>
      </p:pic>
    </p:spTree>
    <p:extLst>
      <p:ext uri="{BB962C8B-B14F-4D97-AF65-F5344CB8AC3E}">
        <p14:creationId xmlns:p14="http://schemas.microsoft.com/office/powerpoint/2010/main" val="334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0E755-8D5F-490A-971D-294BE62503DA}"/>
              </a:ext>
            </a:extLst>
          </p:cNvPr>
          <p:cNvSpPr>
            <a:spLocks noGrp="1"/>
          </p:cNvSpPr>
          <p:nvPr>
            <p:ph type="title"/>
          </p:nvPr>
        </p:nvSpPr>
        <p:spPr>
          <a:xfrm>
            <a:off x="943916" y="365125"/>
            <a:ext cx="10515600" cy="662397"/>
          </a:xfrm>
        </p:spPr>
        <p:txBody>
          <a:bodyPr/>
          <a:lstStyle/>
          <a:p>
            <a:r>
              <a:rPr lang="en-US"/>
              <a:t>Signal independent charge injection compensation </a:t>
            </a:r>
          </a:p>
        </p:txBody>
      </p:sp>
      <p:sp>
        <p:nvSpPr>
          <p:cNvPr id="3" name="Segnaposto piè di pagina 2">
            <a:extLst>
              <a:ext uri="{FF2B5EF4-FFF2-40B4-BE49-F238E27FC236}">
                <a16:creationId xmlns:a16="http://schemas.microsoft.com/office/drawing/2014/main" id="{2B642801-E2E8-4649-A18D-4B9347A2D69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1D5230E-BDC2-432E-9D8E-497E1FC178FC}"/>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7170" name="Picture 2">
            <a:extLst>
              <a:ext uri="{FF2B5EF4-FFF2-40B4-BE49-F238E27FC236}">
                <a16:creationId xmlns:a16="http://schemas.microsoft.com/office/drawing/2014/main" id="{091D5D5A-5369-46D7-A67C-FC1724506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9" y="1027522"/>
            <a:ext cx="5322771" cy="31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06A91261-9DCA-43B1-8054-2E7AB861D7C8}"/>
              </a:ext>
            </a:extLst>
          </p:cNvPr>
          <p:cNvSpPr txBox="1"/>
          <p:nvPr/>
        </p:nvSpPr>
        <p:spPr>
          <a:xfrm>
            <a:off x="1823917" y="4496390"/>
            <a:ext cx="8239225"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dummy switches have the same length of the main switch but they have half the width.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Dummy switches can be applied to both the p-</a:t>
            </a:r>
            <a:r>
              <a:rPr lang="en-US" sz="2400" dirty="0" err="1">
                <a:latin typeface="Arial" panose="020B0604020202020204" pitchFamily="34" charset="0"/>
                <a:cs typeface="Arial" panose="020B0604020202020204" pitchFamily="34" charset="0"/>
              </a:rPr>
              <a:t>mos</a:t>
            </a:r>
            <a:r>
              <a:rPr lang="en-US" sz="2400" dirty="0">
                <a:latin typeface="Arial" panose="020B0604020202020204" pitchFamily="34" charset="0"/>
                <a:cs typeface="Arial" panose="020B0604020202020204" pitchFamily="34" charset="0"/>
              </a:rPr>
              <a:t> and n-</a:t>
            </a:r>
            <a:r>
              <a:rPr lang="en-US" sz="2400" dirty="0" err="1">
                <a:latin typeface="Arial" panose="020B0604020202020204" pitchFamily="34" charset="0"/>
                <a:cs typeface="Arial" panose="020B0604020202020204" pitchFamily="34" charset="0"/>
              </a:rPr>
              <a:t>mos</a:t>
            </a:r>
            <a:r>
              <a:rPr lang="en-US" sz="2400" dirty="0">
                <a:latin typeface="Arial" panose="020B0604020202020204" pitchFamily="34" charset="0"/>
                <a:cs typeface="Arial" panose="020B0604020202020204" pitchFamily="34" charset="0"/>
              </a:rPr>
              <a:t> of a pass-gate</a:t>
            </a:r>
          </a:p>
        </p:txBody>
      </p:sp>
      <p:sp>
        <p:nvSpPr>
          <p:cNvPr id="6" name="CasellaDiTesto 5">
            <a:extLst>
              <a:ext uri="{FF2B5EF4-FFF2-40B4-BE49-F238E27FC236}">
                <a16:creationId xmlns:a16="http://schemas.microsoft.com/office/drawing/2014/main" id="{698FB6BF-CC8D-4B86-AAE1-FADC05E12250}"/>
              </a:ext>
            </a:extLst>
          </p:cNvPr>
          <p:cNvSpPr txBox="1"/>
          <p:nvPr/>
        </p:nvSpPr>
        <p:spPr>
          <a:xfrm>
            <a:off x="6301341" y="1176594"/>
            <a:ext cx="5052458" cy="2754600"/>
          </a:xfrm>
          <a:prstGeom prst="rect">
            <a:avLst/>
          </a:prstGeom>
          <a:noFill/>
        </p:spPr>
        <p:txBody>
          <a:bodyPr wrap="square" rtlCol="0">
            <a:spAutoFit/>
          </a:bodyPr>
          <a:lstStyle/>
          <a:p>
            <a:pPr>
              <a:spcAft>
                <a:spcPts val="600"/>
              </a:spcAft>
            </a:pPr>
            <a:r>
              <a:rPr lang="en-US" sz="2400" dirty="0">
                <a:latin typeface="Arial" panose="020B0604020202020204" pitchFamily="34" charset="0"/>
                <a:cs typeface="Arial" panose="020B0604020202020204" pitchFamily="34" charset="0"/>
              </a:rPr>
              <a:t>The dummy-switch does not affect the switching function, since it is short-circuited. </a:t>
            </a:r>
          </a:p>
          <a:p>
            <a:pPr>
              <a:spcAft>
                <a:spcPts val="600"/>
              </a:spcAft>
            </a:pPr>
            <a:r>
              <a:rPr lang="en-US" sz="2400" dirty="0">
                <a:latin typeface="Arial" panose="020B0604020202020204" pitchFamily="34" charset="0"/>
                <a:cs typeface="Arial" panose="020B0604020202020204" pitchFamily="34" charset="0"/>
              </a:rPr>
              <a:t>Its injected charge is opposite to that of the main switch because it is driven by the complementary control signal</a:t>
            </a:r>
          </a:p>
        </p:txBody>
      </p:sp>
      <p:grpSp>
        <p:nvGrpSpPr>
          <p:cNvPr id="10" name="Gruppo 9">
            <a:extLst>
              <a:ext uri="{FF2B5EF4-FFF2-40B4-BE49-F238E27FC236}">
                <a16:creationId xmlns:a16="http://schemas.microsoft.com/office/drawing/2014/main" id="{99A17F23-2315-483E-919B-8CCCD7403F40}"/>
              </a:ext>
            </a:extLst>
          </p:cNvPr>
          <p:cNvGrpSpPr/>
          <p:nvPr/>
        </p:nvGrpSpPr>
        <p:grpSpPr>
          <a:xfrm>
            <a:off x="2778376" y="3984587"/>
            <a:ext cx="503768" cy="298450"/>
            <a:chOff x="3587750" y="3924300"/>
            <a:chExt cx="880532" cy="450850"/>
          </a:xfrm>
        </p:grpSpPr>
        <p:cxnSp>
          <p:nvCxnSpPr>
            <p:cNvPr id="8" name="Connettore diritto 7">
              <a:extLst>
                <a:ext uri="{FF2B5EF4-FFF2-40B4-BE49-F238E27FC236}">
                  <a16:creationId xmlns:a16="http://schemas.microsoft.com/office/drawing/2014/main" id="{6A725D7B-46A0-4A2D-9175-7FE5F60DB861}"/>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245C9A3-0BAD-4FA1-918D-C515B4928118}"/>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B927A627-D831-47BE-8B96-ACB4D843C6E4}"/>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o 13">
            <a:extLst>
              <a:ext uri="{FF2B5EF4-FFF2-40B4-BE49-F238E27FC236}">
                <a16:creationId xmlns:a16="http://schemas.microsoft.com/office/drawing/2014/main" id="{1AA33717-66C1-495E-B25A-B357F9816890}"/>
              </a:ext>
            </a:extLst>
          </p:cNvPr>
          <p:cNvGrpSpPr/>
          <p:nvPr/>
        </p:nvGrpSpPr>
        <p:grpSpPr>
          <a:xfrm flipV="1">
            <a:off x="5028247" y="3984588"/>
            <a:ext cx="503768" cy="298450"/>
            <a:chOff x="3587750" y="3924300"/>
            <a:chExt cx="880532" cy="450850"/>
          </a:xfrm>
        </p:grpSpPr>
        <p:cxnSp>
          <p:nvCxnSpPr>
            <p:cNvPr id="15" name="Connettore diritto 14">
              <a:extLst>
                <a:ext uri="{FF2B5EF4-FFF2-40B4-BE49-F238E27FC236}">
                  <a16:creationId xmlns:a16="http://schemas.microsoft.com/office/drawing/2014/main" id="{359685FA-10E0-4F62-BD97-198467E2D66E}"/>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8CF3899-FFA2-4660-A2DC-D4584471E37A}"/>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278CEB2-A398-431C-87DA-D9C77FA4728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o 17">
            <a:extLst>
              <a:ext uri="{FF2B5EF4-FFF2-40B4-BE49-F238E27FC236}">
                <a16:creationId xmlns:a16="http://schemas.microsoft.com/office/drawing/2014/main" id="{3D1D2B81-BE6D-4184-B41C-9E3E66AEE9DF}"/>
              </a:ext>
            </a:extLst>
          </p:cNvPr>
          <p:cNvGrpSpPr/>
          <p:nvPr/>
        </p:nvGrpSpPr>
        <p:grpSpPr>
          <a:xfrm flipV="1">
            <a:off x="943916" y="3960127"/>
            <a:ext cx="503768" cy="298450"/>
            <a:chOff x="3587750" y="3924300"/>
            <a:chExt cx="880532" cy="450850"/>
          </a:xfrm>
        </p:grpSpPr>
        <p:cxnSp>
          <p:nvCxnSpPr>
            <p:cNvPr id="19" name="Connettore diritto 18">
              <a:extLst>
                <a:ext uri="{FF2B5EF4-FFF2-40B4-BE49-F238E27FC236}">
                  <a16:creationId xmlns:a16="http://schemas.microsoft.com/office/drawing/2014/main" id="{85919F70-FCDE-445F-A6E8-BBE11765D0CC}"/>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5551A2C-9E2E-4BC2-8781-A01970EAC54E}"/>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6342A72-9007-43E2-A8F2-C861C56A777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02D311-D8DD-4EB3-A4D3-31C90CAC5454}"/>
              </a:ext>
            </a:extLst>
          </p:cNvPr>
          <p:cNvSpPr>
            <a:spLocks noGrp="1"/>
          </p:cNvSpPr>
          <p:nvPr>
            <p:ph type="title"/>
          </p:nvPr>
        </p:nvSpPr>
        <p:spPr>
          <a:xfrm>
            <a:off x="838200" y="270532"/>
            <a:ext cx="10515600" cy="662397"/>
          </a:xfrm>
        </p:spPr>
        <p:txBody>
          <a:bodyPr>
            <a:normAutofit fontScale="90000"/>
          </a:bodyPr>
          <a:lstStyle/>
          <a:p>
            <a:r>
              <a:rPr lang="en-US" dirty="0"/>
              <a:t>The input voltage of op-amps in closed loop configuration and in presence of noise / offset</a:t>
            </a:r>
          </a:p>
        </p:txBody>
      </p:sp>
      <p:sp>
        <p:nvSpPr>
          <p:cNvPr id="3" name="Segnaposto piè di pagina 2">
            <a:extLst>
              <a:ext uri="{FF2B5EF4-FFF2-40B4-BE49-F238E27FC236}">
                <a16:creationId xmlns:a16="http://schemas.microsoft.com/office/drawing/2014/main" id="{2A9BC413-EA71-4AFD-96D9-391C6F82D16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526852F-2499-4DFB-9606-0EBCE06AAB6A}"/>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8194" name="Picture 2">
            <a:extLst>
              <a:ext uri="{FF2B5EF4-FFF2-40B4-BE49-F238E27FC236}">
                <a16:creationId xmlns:a16="http://schemas.microsoft.com/office/drawing/2014/main" id="{9965B447-E17A-4C2A-B79E-FB638B745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7"/>
          <a:stretch>
            <a:fillRect/>
          </a:stretch>
        </p:blipFill>
        <p:spPr bwMode="auto">
          <a:xfrm>
            <a:off x="1602336" y="1573691"/>
            <a:ext cx="4186414" cy="25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a:extLst>
              <a:ext uri="{FF2B5EF4-FFF2-40B4-BE49-F238E27FC236}">
                <a16:creationId xmlns:a16="http://schemas.microsoft.com/office/drawing/2014/main" id="{5F4BF6B4-968A-43DD-B6B5-5E55C673F5DF}"/>
              </a:ext>
            </a:extLst>
          </p:cNvPr>
          <p:cNvGraphicFramePr>
            <a:graphicFrameLocks noChangeAspect="1"/>
          </p:cNvGraphicFramePr>
          <p:nvPr>
            <p:extLst>
              <p:ext uri="{D42A27DB-BD31-4B8C-83A1-F6EECF244321}">
                <p14:modId xmlns:p14="http://schemas.microsoft.com/office/powerpoint/2010/main" val="241388347"/>
              </p:ext>
            </p:extLst>
          </p:nvPr>
        </p:nvGraphicFramePr>
        <p:xfrm>
          <a:off x="6705600" y="2902865"/>
          <a:ext cx="4093492" cy="662396"/>
        </p:xfrm>
        <a:graphic>
          <a:graphicData uri="http://schemas.openxmlformats.org/presentationml/2006/ole">
            <mc:AlternateContent xmlns:mc="http://schemas.openxmlformats.org/markup-compatibility/2006">
              <mc:Choice xmlns:v="urn:schemas-microsoft-com:vml" Requires="v">
                <p:oleObj name="Equation" r:id="rId3" imgW="1371600" imgH="228600" progId="Equation.DSMT4">
                  <p:embed/>
                </p:oleObj>
              </mc:Choice>
              <mc:Fallback>
                <p:oleObj name="Equation" r:id="rId3" imgW="1371600" imgH="228600" progId="Equation.DSMT4">
                  <p:embed/>
                  <p:pic>
                    <p:nvPicPr>
                      <p:cNvPr id="0" name="Object 3"/>
                      <p:cNvPicPr>
                        <a:picLocks noChangeAspect="1" noChangeArrowheads="1"/>
                      </p:cNvPicPr>
                      <p:nvPr/>
                    </p:nvPicPr>
                    <p:blipFill>
                      <a:blip r:embed="rId4"/>
                      <a:srcRect/>
                      <a:stretch>
                        <a:fillRect/>
                      </a:stretch>
                    </p:blipFill>
                    <p:spPr bwMode="auto">
                      <a:xfrm>
                        <a:off x="6705600" y="2902865"/>
                        <a:ext cx="4093492" cy="662396"/>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4803C6-38AF-45F4-82EA-11D53FFD6B38}"/>
              </a:ext>
            </a:extLst>
          </p:cNvPr>
          <p:cNvGraphicFramePr>
            <a:graphicFrameLocks noChangeAspect="1"/>
          </p:cNvGraphicFramePr>
          <p:nvPr>
            <p:extLst>
              <p:ext uri="{D42A27DB-BD31-4B8C-83A1-F6EECF244321}">
                <p14:modId xmlns:p14="http://schemas.microsoft.com/office/powerpoint/2010/main" val="3532680034"/>
              </p:ext>
            </p:extLst>
          </p:nvPr>
        </p:nvGraphicFramePr>
        <p:xfrm>
          <a:off x="4260160" y="4903315"/>
          <a:ext cx="4008824" cy="1098092"/>
        </p:xfrm>
        <a:graphic>
          <a:graphicData uri="http://schemas.openxmlformats.org/presentationml/2006/ole">
            <mc:AlternateContent xmlns:mc="http://schemas.openxmlformats.org/markup-compatibility/2006">
              <mc:Choice xmlns:v="urn:schemas-microsoft-com:vml" Requires="v">
                <p:oleObj name="Equation" r:id="rId5" imgW="1485720" imgH="419040" progId="Equation.DSMT4">
                  <p:embed/>
                </p:oleObj>
              </mc:Choice>
              <mc:Fallback>
                <p:oleObj name="Equation" r:id="rId5" imgW="1485720" imgH="419040" progId="Equation.DSMT4">
                  <p:embed/>
                  <p:pic>
                    <p:nvPicPr>
                      <p:cNvPr id="6" name="Oggetto 5">
                        <a:extLst>
                          <a:ext uri="{FF2B5EF4-FFF2-40B4-BE49-F238E27FC236}">
                            <a16:creationId xmlns:a16="http://schemas.microsoft.com/office/drawing/2014/main" id="{5F4BF6B4-968A-43DD-B6B5-5E55C673F5DF}"/>
                          </a:ext>
                        </a:extLst>
                      </p:cNvPr>
                      <p:cNvPicPr>
                        <a:picLocks noChangeAspect="1" noChangeArrowheads="1"/>
                      </p:cNvPicPr>
                      <p:nvPr/>
                    </p:nvPicPr>
                    <p:blipFill>
                      <a:blip r:embed="rId6"/>
                      <a:srcRect/>
                      <a:stretch>
                        <a:fillRect/>
                      </a:stretch>
                    </p:blipFill>
                    <p:spPr bwMode="auto">
                      <a:xfrm>
                        <a:off x="4260160" y="4903315"/>
                        <a:ext cx="4008824" cy="109809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A8081914-ACDB-4BD2-B4FE-6E35BB92D94D}"/>
              </a:ext>
            </a:extLst>
          </p:cNvPr>
          <p:cNvGraphicFramePr>
            <a:graphicFrameLocks noChangeAspect="1"/>
          </p:cNvGraphicFramePr>
          <p:nvPr>
            <p:extLst>
              <p:ext uri="{D42A27DB-BD31-4B8C-83A1-F6EECF244321}">
                <p14:modId xmlns:p14="http://schemas.microsoft.com/office/powerpoint/2010/main" val="2425122987"/>
              </p:ext>
            </p:extLst>
          </p:nvPr>
        </p:nvGraphicFramePr>
        <p:xfrm>
          <a:off x="8899810" y="2076902"/>
          <a:ext cx="2194210" cy="615044"/>
        </p:xfrm>
        <a:graphic>
          <a:graphicData uri="http://schemas.openxmlformats.org/presentationml/2006/ole">
            <mc:AlternateContent xmlns:mc="http://schemas.openxmlformats.org/markup-compatibility/2006">
              <mc:Choice xmlns:v="urn:schemas-microsoft-com:vml" Requires="v">
                <p:oleObj name="Equation" r:id="rId7" imgW="838200" imgH="228600" progId="Equation.DSMT4">
                  <p:embed/>
                </p:oleObj>
              </mc:Choice>
              <mc:Fallback>
                <p:oleObj name="Equation" r:id="rId7" imgW="8382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9810" y="2076902"/>
                        <a:ext cx="2194210" cy="615044"/>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970196F-DFCC-4004-999F-7304CF290484}"/>
              </a:ext>
            </a:extLst>
          </p:cNvPr>
          <p:cNvGraphicFramePr>
            <a:graphicFrameLocks noChangeAspect="1"/>
          </p:cNvGraphicFramePr>
          <p:nvPr>
            <p:extLst>
              <p:ext uri="{D42A27DB-BD31-4B8C-83A1-F6EECF244321}">
                <p14:modId xmlns:p14="http://schemas.microsoft.com/office/powerpoint/2010/main" val="3687625852"/>
              </p:ext>
            </p:extLst>
          </p:nvPr>
        </p:nvGraphicFramePr>
        <p:xfrm>
          <a:off x="8899810" y="1399457"/>
          <a:ext cx="2115792" cy="518439"/>
        </p:xfrm>
        <a:graphic>
          <a:graphicData uri="http://schemas.openxmlformats.org/presentationml/2006/ole">
            <mc:AlternateContent xmlns:mc="http://schemas.openxmlformats.org/markup-compatibility/2006">
              <mc:Choice xmlns:v="urn:schemas-microsoft-com:vml" Requires="v">
                <p:oleObj name="Equation" r:id="rId9" imgW="952087" imgH="228501" progId="Equation.DSMT4">
                  <p:embed/>
                </p:oleObj>
              </mc:Choice>
              <mc:Fallback>
                <p:oleObj name="Equation" r:id="rId9" imgW="952087"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9810" y="1399457"/>
                        <a:ext cx="2115792" cy="518439"/>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4FC9A916-C423-4099-9633-5AF1328B6048}"/>
              </a:ext>
            </a:extLst>
          </p:cNvPr>
          <p:cNvSpPr txBox="1"/>
          <p:nvPr/>
        </p:nvSpPr>
        <p:spPr>
          <a:xfrm>
            <a:off x="7283674" y="1456231"/>
            <a:ext cx="14686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Amplifier:</a:t>
            </a:r>
          </a:p>
        </p:txBody>
      </p:sp>
      <p:sp>
        <p:nvSpPr>
          <p:cNvPr id="12" name="CasellaDiTesto 11">
            <a:extLst>
              <a:ext uri="{FF2B5EF4-FFF2-40B4-BE49-F238E27FC236}">
                <a16:creationId xmlns:a16="http://schemas.microsoft.com/office/drawing/2014/main" id="{C61EFA23-1E36-4296-A499-B0A48DFEB17C}"/>
              </a:ext>
            </a:extLst>
          </p:cNvPr>
          <p:cNvSpPr txBox="1"/>
          <p:nvPr/>
        </p:nvSpPr>
        <p:spPr>
          <a:xfrm>
            <a:off x="6096000" y="2179548"/>
            <a:ext cx="278634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Feedback network:</a:t>
            </a:r>
          </a:p>
        </p:txBody>
      </p:sp>
      <p:sp>
        <p:nvSpPr>
          <p:cNvPr id="10" name="Figura a mano libera: forma 9">
            <a:extLst>
              <a:ext uri="{FF2B5EF4-FFF2-40B4-BE49-F238E27FC236}">
                <a16:creationId xmlns:a16="http://schemas.microsoft.com/office/drawing/2014/main" id="{60FE1C07-9B86-4352-AA09-03AE7B33CC54}"/>
              </a:ext>
            </a:extLst>
          </p:cNvPr>
          <p:cNvSpPr/>
          <p:nvPr/>
        </p:nvSpPr>
        <p:spPr>
          <a:xfrm>
            <a:off x="10718800" y="2357120"/>
            <a:ext cx="727148" cy="802640"/>
          </a:xfrm>
          <a:custGeom>
            <a:avLst/>
            <a:gdLst>
              <a:gd name="connsiteX0" fmla="*/ 370840 w 727148"/>
              <a:gd name="connsiteY0" fmla="*/ 0 h 802640"/>
              <a:gd name="connsiteX1" fmla="*/ 619760 w 727148"/>
              <a:gd name="connsiteY1" fmla="*/ 106680 h 802640"/>
              <a:gd name="connsiteX2" fmla="*/ 726440 w 727148"/>
              <a:gd name="connsiteY2" fmla="*/ 416560 h 802640"/>
              <a:gd name="connsiteX3" fmla="*/ 574040 w 727148"/>
              <a:gd name="connsiteY3" fmla="*/ 726440 h 802640"/>
              <a:gd name="connsiteX4" fmla="*/ 0 w 727148"/>
              <a:gd name="connsiteY4" fmla="*/ 802640 h 80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48" h="802640">
                <a:moveTo>
                  <a:pt x="370840" y="0"/>
                </a:moveTo>
                <a:cubicBezTo>
                  <a:pt x="465666" y="18626"/>
                  <a:pt x="560493" y="37253"/>
                  <a:pt x="619760" y="106680"/>
                </a:cubicBezTo>
                <a:cubicBezTo>
                  <a:pt x="679027" y="176107"/>
                  <a:pt x="734060" y="313267"/>
                  <a:pt x="726440" y="416560"/>
                </a:cubicBezTo>
                <a:cubicBezTo>
                  <a:pt x="718820" y="519853"/>
                  <a:pt x="695113" y="662093"/>
                  <a:pt x="574040" y="726440"/>
                </a:cubicBezTo>
                <a:cubicBezTo>
                  <a:pt x="452967" y="790787"/>
                  <a:pt x="226483" y="796713"/>
                  <a:pt x="0" y="80264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entesi graffa aperta 12">
            <a:extLst>
              <a:ext uri="{FF2B5EF4-FFF2-40B4-BE49-F238E27FC236}">
                <a16:creationId xmlns:a16="http://schemas.microsoft.com/office/drawing/2014/main" id="{5FC8CC73-3F99-4E5F-983E-3491389F3F56}"/>
              </a:ext>
            </a:extLst>
          </p:cNvPr>
          <p:cNvSpPr/>
          <p:nvPr/>
        </p:nvSpPr>
        <p:spPr>
          <a:xfrm rot="16200000">
            <a:off x="10102850" y="1382113"/>
            <a:ext cx="386080" cy="1353820"/>
          </a:xfrm>
          <a:prstGeom prst="leftBrace">
            <a:avLst>
              <a:gd name="adj1" fmla="val 8333"/>
              <a:gd name="adj2" fmla="val 3461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22378F09-F013-4E1C-97A6-69E5F5D6EDC8}"/>
              </a:ext>
            </a:extLst>
          </p:cNvPr>
          <p:cNvGraphicFramePr>
            <a:graphicFrameLocks noChangeAspect="1"/>
          </p:cNvGraphicFramePr>
          <p:nvPr>
            <p:extLst>
              <p:ext uri="{D42A27DB-BD31-4B8C-83A1-F6EECF244321}">
                <p14:modId xmlns:p14="http://schemas.microsoft.com/office/powerpoint/2010/main" val="3459022624"/>
              </p:ext>
            </p:extLst>
          </p:nvPr>
        </p:nvGraphicFramePr>
        <p:xfrm>
          <a:off x="6707261" y="3929078"/>
          <a:ext cx="4738687" cy="735012"/>
        </p:xfrm>
        <a:graphic>
          <a:graphicData uri="http://schemas.openxmlformats.org/presentationml/2006/ole">
            <mc:AlternateContent xmlns:mc="http://schemas.openxmlformats.org/markup-compatibility/2006">
              <mc:Choice xmlns:v="urn:schemas-microsoft-com:vml" Requires="v">
                <p:oleObj name="Equation" r:id="rId11" imgW="1587240" imgH="253800" progId="Equation.DSMT4">
                  <p:embed/>
                </p:oleObj>
              </mc:Choice>
              <mc:Fallback>
                <p:oleObj name="Equation" r:id="rId11" imgW="1587240" imgH="253800" progId="Equation.DSMT4">
                  <p:embed/>
                  <p:pic>
                    <p:nvPicPr>
                      <p:cNvPr id="6" name="Oggetto 5">
                        <a:extLst>
                          <a:ext uri="{FF2B5EF4-FFF2-40B4-BE49-F238E27FC236}">
                            <a16:creationId xmlns:a16="http://schemas.microsoft.com/office/drawing/2014/main" id="{5F4BF6B4-968A-43DD-B6B5-5E55C673F5DF}"/>
                          </a:ext>
                        </a:extLst>
                      </p:cNvPr>
                      <p:cNvPicPr>
                        <a:picLocks noChangeAspect="1" noChangeArrowheads="1"/>
                      </p:cNvPicPr>
                      <p:nvPr/>
                    </p:nvPicPr>
                    <p:blipFill>
                      <a:blip r:embed="rId12"/>
                      <a:srcRect/>
                      <a:stretch>
                        <a:fillRect/>
                      </a:stretch>
                    </p:blipFill>
                    <p:spPr bwMode="auto">
                      <a:xfrm>
                        <a:off x="6707261" y="3929078"/>
                        <a:ext cx="4738687" cy="735012"/>
                      </a:xfrm>
                      <a:prstGeom prst="rect">
                        <a:avLst/>
                      </a:prstGeom>
                      <a:noFill/>
                    </p:spPr>
                  </p:pic>
                </p:oleObj>
              </mc:Fallback>
            </mc:AlternateContent>
          </a:graphicData>
        </a:graphic>
      </p:graphicFrame>
      <p:sp>
        <p:nvSpPr>
          <p:cNvPr id="14" name="Freccia in giù 13">
            <a:extLst>
              <a:ext uri="{FF2B5EF4-FFF2-40B4-BE49-F238E27FC236}">
                <a16:creationId xmlns:a16="http://schemas.microsoft.com/office/drawing/2014/main" id="{C4E90DF4-1993-4142-8A46-BB07DFC3B8FB}"/>
              </a:ext>
            </a:extLst>
          </p:cNvPr>
          <p:cNvSpPr/>
          <p:nvPr/>
        </p:nvSpPr>
        <p:spPr>
          <a:xfrm>
            <a:off x="8752346" y="3565261"/>
            <a:ext cx="314652" cy="32257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in giù 16">
            <a:extLst>
              <a:ext uri="{FF2B5EF4-FFF2-40B4-BE49-F238E27FC236}">
                <a16:creationId xmlns:a16="http://schemas.microsoft.com/office/drawing/2014/main" id="{93665B9E-10C5-4C0B-95F4-73076B4CF132}"/>
              </a:ext>
            </a:extLst>
          </p:cNvPr>
          <p:cNvSpPr/>
          <p:nvPr/>
        </p:nvSpPr>
        <p:spPr>
          <a:xfrm rot="3079759">
            <a:off x="8259359" y="4776558"/>
            <a:ext cx="314652" cy="32257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5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0" grpId="0" animBg="1"/>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787C59C-DC08-41CD-BC35-E216CACA8D3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5A182C-7219-48D8-9169-878470005635}"/>
              </a:ext>
            </a:extLst>
          </p:cNvPr>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6" name="Oggetto 5">
            <a:extLst>
              <a:ext uri="{FF2B5EF4-FFF2-40B4-BE49-F238E27FC236}">
                <a16:creationId xmlns:a16="http://schemas.microsoft.com/office/drawing/2014/main" id="{4C81A03E-62D3-47E1-8FF2-7B6AEE7A1EE1}"/>
              </a:ext>
            </a:extLst>
          </p:cNvPr>
          <p:cNvGraphicFramePr>
            <a:graphicFrameLocks noChangeAspect="1"/>
          </p:cNvGraphicFramePr>
          <p:nvPr>
            <p:extLst>
              <p:ext uri="{D42A27DB-BD31-4B8C-83A1-F6EECF244321}">
                <p14:modId xmlns:p14="http://schemas.microsoft.com/office/powerpoint/2010/main" val="257814900"/>
              </p:ext>
            </p:extLst>
          </p:nvPr>
        </p:nvGraphicFramePr>
        <p:xfrm>
          <a:off x="684765" y="1224644"/>
          <a:ext cx="4008824" cy="1098092"/>
        </p:xfrm>
        <a:graphic>
          <a:graphicData uri="http://schemas.openxmlformats.org/presentationml/2006/ole">
            <mc:AlternateContent xmlns:mc="http://schemas.openxmlformats.org/markup-compatibility/2006">
              <mc:Choice xmlns:v="urn:schemas-microsoft-com:vml" Requires="v">
                <p:oleObj name="Equation" r:id="rId2" imgW="1485720" imgH="419040" progId="Equation.DSMT4">
                  <p:embed/>
                </p:oleObj>
              </mc:Choice>
              <mc:Fallback>
                <p:oleObj name="Equation" r:id="rId2" imgW="1485720" imgH="419040" progId="Equation.DSMT4">
                  <p:embed/>
                  <p:pic>
                    <p:nvPicPr>
                      <p:cNvPr id="8" name="Oggetto 7">
                        <a:extLst>
                          <a:ext uri="{FF2B5EF4-FFF2-40B4-BE49-F238E27FC236}">
                            <a16:creationId xmlns:a16="http://schemas.microsoft.com/office/drawing/2014/main" id="{C24803C6-38AF-45F4-82EA-11D53FFD6B38}"/>
                          </a:ext>
                        </a:extLst>
                      </p:cNvPr>
                      <p:cNvPicPr>
                        <a:picLocks noChangeAspect="1" noChangeArrowheads="1"/>
                      </p:cNvPicPr>
                      <p:nvPr/>
                    </p:nvPicPr>
                    <p:blipFill>
                      <a:blip r:embed="rId3"/>
                      <a:srcRect/>
                      <a:stretch>
                        <a:fillRect/>
                      </a:stretch>
                    </p:blipFill>
                    <p:spPr bwMode="auto">
                      <a:xfrm>
                        <a:off x="684765" y="1224644"/>
                        <a:ext cx="4008824" cy="109809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B733FCB-E773-4076-8F7D-DCF2168F5F52}"/>
              </a:ext>
            </a:extLst>
          </p:cNvPr>
          <p:cNvGraphicFramePr>
            <a:graphicFrameLocks noChangeAspect="1"/>
          </p:cNvGraphicFramePr>
          <p:nvPr>
            <p:extLst>
              <p:ext uri="{D42A27DB-BD31-4B8C-83A1-F6EECF244321}">
                <p14:modId xmlns:p14="http://schemas.microsoft.com/office/powerpoint/2010/main" val="2063982446"/>
              </p:ext>
            </p:extLst>
          </p:nvPr>
        </p:nvGraphicFramePr>
        <p:xfrm>
          <a:off x="7288213" y="1946233"/>
          <a:ext cx="1884363" cy="1665288"/>
        </p:xfrm>
        <a:graphic>
          <a:graphicData uri="http://schemas.openxmlformats.org/presentationml/2006/ole">
            <mc:AlternateContent xmlns:mc="http://schemas.openxmlformats.org/markup-compatibility/2006">
              <mc:Choice xmlns:v="urn:schemas-microsoft-com:vml" Requires="v">
                <p:oleObj name="Equation" r:id="rId4" imgW="698400" imgH="634680" progId="Equation.DSMT4">
                  <p:embed/>
                </p:oleObj>
              </mc:Choice>
              <mc:Fallback>
                <p:oleObj name="Equation" r:id="rId4" imgW="698400" imgH="63468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5"/>
                      <a:srcRect/>
                      <a:stretch>
                        <a:fillRect/>
                      </a:stretch>
                    </p:blipFill>
                    <p:spPr bwMode="auto">
                      <a:xfrm>
                        <a:off x="7288213" y="1946233"/>
                        <a:ext cx="1884363" cy="166528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FBCD453-8223-4297-B0B7-9B0A5FA41292}"/>
              </a:ext>
            </a:extLst>
          </p:cNvPr>
          <p:cNvGraphicFramePr>
            <a:graphicFrameLocks noChangeAspect="1"/>
          </p:cNvGraphicFramePr>
          <p:nvPr>
            <p:extLst>
              <p:ext uri="{D42A27DB-BD31-4B8C-83A1-F6EECF244321}">
                <p14:modId xmlns:p14="http://schemas.microsoft.com/office/powerpoint/2010/main" val="3472628106"/>
              </p:ext>
            </p:extLst>
          </p:nvPr>
        </p:nvGraphicFramePr>
        <p:xfrm>
          <a:off x="5751784" y="1146325"/>
          <a:ext cx="5929313" cy="600075"/>
        </p:xfrm>
        <a:graphic>
          <a:graphicData uri="http://schemas.openxmlformats.org/presentationml/2006/ole">
            <mc:AlternateContent xmlns:mc="http://schemas.openxmlformats.org/markup-compatibility/2006">
              <mc:Choice xmlns:v="urn:schemas-microsoft-com:vml" Requires="v">
                <p:oleObj name="Equation" r:id="rId6" imgW="2197080" imgH="228600" progId="Equation.DSMT4">
                  <p:embed/>
                </p:oleObj>
              </mc:Choice>
              <mc:Fallback>
                <p:oleObj name="Equation" r:id="rId6" imgW="2197080" imgH="228600" progId="Equation.DSMT4">
                  <p:embed/>
                  <p:pic>
                    <p:nvPicPr>
                      <p:cNvPr id="7" name="Oggetto 6">
                        <a:extLst>
                          <a:ext uri="{FF2B5EF4-FFF2-40B4-BE49-F238E27FC236}">
                            <a16:creationId xmlns:a16="http://schemas.microsoft.com/office/drawing/2014/main" id="{6B733FCB-E773-4076-8F7D-DCF2168F5F52}"/>
                          </a:ext>
                        </a:extLst>
                      </p:cNvPr>
                      <p:cNvPicPr>
                        <a:picLocks noChangeAspect="1" noChangeArrowheads="1"/>
                      </p:cNvPicPr>
                      <p:nvPr/>
                    </p:nvPicPr>
                    <p:blipFill>
                      <a:blip r:embed="rId7"/>
                      <a:srcRect/>
                      <a:stretch>
                        <a:fillRect/>
                      </a:stretch>
                    </p:blipFill>
                    <p:spPr bwMode="auto">
                      <a:xfrm>
                        <a:off x="5751784" y="1146325"/>
                        <a:ext cx="5929313" cy="6000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AD88C2F-15A3-4B5A-8C64-E021106EFBAC}"/>
              </a:ext>
            </a:extLst>
          </p:cNvPr>
          <p:cNvGraphicFramePr>
            <a:graphicFrameLocks noChangeAspect="1"/>
          </p:cNvGraphicFramePr>
          <p:nvPr>
            <p:extLst>
              <p:ext uri="{D42A27DB-BD31-4B8C-83A1-F6EECF244321}">
                <p14:modId xmlns:p14="http://schemas.microsoft.com/office/powerpoint/2010/main" val="3824090498"/>
              </p:ext>
            </p:extLst>
          </p:nvPr>
        </p:nvGraphicFramePr>
        <p:xfrm>
          <a:off x="342951" y="2959787"/>
          <a:ext cx="3494087" cy="3257550"/>
        </p:xfrm>
        <a:graphic>
          <a:graphicData uri="http://schemas.openxmlformats.org/presentationml/2006/ole">
            <mc:AlternateContent xmlns:mc="http://schemas.openxmlformats.org/markup-compatibility/2006">
              <mc:Choice xmlns:v="urn:schemas-microsoft-com:vml" Requires="v">
                <p:oleObj name="Equation" r:id="rId8" imgW="1295280" imgH="1244520" progId="Equation.DSMT4">
                  <p:embed/>
                </p:oleObj>
              </mc:Choice>
              <mc:Fallback>
                <p:oleObj name="Equation" r:id="rId8" imgW="1295280" imgH="124452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9"/>
                      <a:srcRect/>
                      <a:stretch>
                        <a:fillRect/>
                      </a:stretch>
                    </p:blipFill>
                    <p:spPr bwMode="auto">
                      <a:xfrm>
                        <a:off x="342951" y="2959787"/>
                        <a:ext cx="3494087" cy="325755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E9BF7451-1395-4CB3-92CB-443456C5AC40}"/>
              </a:ext>
            </a:extLst>
          </p:cNvPr>
          <p:cNvGraphicFramePr>
            <a:graphicFrameLocks noChangeAspect="1"/>
          </p:cNvGraphicFramePr>
          <p:nvPr>
            <p:extLst>
              <p:ext uri="{D42A27DB-BD31-4B8C-83A1-F6EECF244321}">
                <p14:modId xmlns:p14="http://schemas.microsoft.com/office/powerpoint/2010/main" val="4025558500"/>
              </p:ext>
            </p:extLst>
          </p:nvPr>
        </p:nvGraphicFramePr>
        <p:xfrm>
          <a:off x="4051483" y="4021523"/>
          <a:ext cx="3049588" cy="1662113"/>
        </p:xfrm>
        <a:graphic>
          <a:graphicData uri="http://schemas.openxmlformats.org/presentationml/2006/ole">
            <mc:AlternateContent xmlns:mc="http://schemas.openxmlformats.org/markup-compatibility/2006">
              <mc:Choice xmlns:v="urn:schemas-microsoft-com:vml" Requires="v">
                <p:oleObj name="Equation" r:id="rId10" imgW="1130040" imgH="634680" progId="Equation.DSMT4">
                  <p:embed/>
                </p:oleObj>
              </mc:Choice>
              <mc:Fallback>
                <p:oleObj name="Equation" r:id="rId10" imgW="1130040" imgH="634680" progId="Equation.DSMT4">
                  <p:embed/>
                  <p:pic>
                    <p:nvPicPr>
                      <p:cNvPr id="9" name="Oggetto 8">
                        <a:extLst>
                          <a:ext uri="{FF2B5EF4-FFF2-40B4-BE49-F238E27FC236}">
                            <a16:creationId xmlns:a16="http://schemas.microsoft.com/office/drawing/2014/main" id="{6AD88C2F-15A3-4B5A-8C64-E021106EFBAC}"/>
                          </a:ext>
                        </a:extLst>
                      </p:cNvPr>
                      <p:cNvPicPr>
                        <a:picLocks noChangeAspect="1" noChangeArrowheads="1"/>
                      </p:cNvPicPr>
                      <p:nvPr/>
                    </p:nvPicPr>
                    <p:blipFill>
                      <a:blip r:embed="rId11"/>
                      <a:srcRect/>
                      <a:stretch>
                        <a:fillRect/>
                      </a:stretch>
                    </p:blipFill>
                    <p:spPr bwMode="auto">
                      <a:xfrm>
                        <a:off x="4051483" y="4021523"/>
                        <a:ext cx="3049588" cy="166211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7E0E9AF-1C83-43DD-B428-9BBCE58E592D}"/>
              </a:ext>
            </a:extLst>
          </p:cNvPr>
          <p:cNvSpPr txBox="1"/>
          <p:nvPr/>
        </p:nvSpPr>
        <p:spPr>
          <a:xfrm>
            <a:off x="711612" y="2497111"/>
            <a:ext cx="486466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Let us focus on the effect of noise:</a:t>
            </a:r>
          </a:p>
        </p:txBody>
      </p:sp>
      <p:sp>
        <p:nvSpPr>
          <p:cNvPr id="13" name="CasellaDiTesto 12">
            <a:extLst>
              <a:ext uri="{FF2B5EF4-FFF2-40B4-BE49-F238E27FC236}">
                <a16:creationId xmlns:a16="http://schemas.microsoft.com/office/drawing/2014/main" id="{5B572AB9-155B-4513-88AE-5CBA35C07FE8}"/>
              </a:ext>
            </a:extLst>
          </p:cNvPr>
          <p:cNvSpPr txBox="1"/>
          <p:nvPr/>
        </p:nvSpPr>
        <p:spPr>
          <a:xfrm>
            <a:off x="8026400" y="3789680"/>
            <a:ext cx="36169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fact that this term can be non-negligible is the origin of the finite gain error, We will not consider it for now. </a:t>
            </a:r>
          </a:p>
        </p:txBody>
      </p:sp>
      <p:sp>
        <p:nvSpPr>
          <p:cNvPr id="14" name="Rettangolo con angoli arrotondati 13">
            <a:extLst>
              <a:ext uri="{FF2B5EF4-FFF2-40B4-BE49-F238E27FC236}">
                <a16:creationId xmlns:a16="http://schemas.microsoft.com/office/drawing/2014/main" id="{84FAAE48-BCE7-4714-AD3B-9091F037E0E6}"/>
              </a:ext>
            </a:extLst>
          </p:cNvPr>
          <p:cNvSpPr/>
          <p:nvPr/>
        </p:nvSpPr>
        <p:spPr>
          <a:xfrm>
            <a:off x="3317937" y="1224644"/>
            <a:ext cx="1467092" cy="10980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diritto 15">
            <a:extLst>
              <a:ext uri="{FF2B5EF4-FFF2-40B4-BE49-F238E27FC236}">
                <a16:creationId xmlns:a16="http://schemas.microsoft.com/office/drawing/2014/main" id="{1CA56933-25CF-4856-AECF-8F64001285F2}"/>
              </a:ext>
            </a:extLst>
          </p:cNvPr>
          <p:cNvCxnSpPr/>
          <p:nvPr/>
        </p:nvCxnSpPr>
        <p:spPr>
          <a:xfrm flipH="1" flipV="1">
            <a:off x="4809732" y="1981200"/>
            <a:ext cx="3216668" cy="1808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olo 1">
            <a:extLst>
              <a:ext uri="{FF2B5EF4-FFF2-40B4-BE49-F238E27FC236}">
                <a16:creationId xmlns:a16="http://schemas.microsoft.com/office/drawing/2014/main" id="{F8C8515B-BCC1-44AB-9FC3-05B69945B22C}"/>
              </a:ext>
            </a:extLst>
          </p:cNvPr>
          <p:cNvSpPr>
            <a:spLocks noGrp="1"/>
          </p:cNvSpPr>
          <p:nvPr>
            <p:ph type="title"/>
          </p:nvPr>
        </p:nvSpPr>
        <p:spPr>
          <a:xfrm>
            <a:off x="838200" y="270532"/>
            <a:ext cx="10515600" cy="662397"/>
          </a:xfrm>
        </p:spPr>
        <p:txBody>
          <a:bodyPr>
            <a:normAutofit fontScale="90000"/>
          </a:bodyPr>
          <a:lstStyle/>
          <a:p>
            <a:r>
              <a:rPr lang="en-US" dirty="0"/>
              <a:t>The input voltage of op-amps in closed loop configuration and in presence of noise / offset</a:t>
            </a:r>
          </a:p>
        </p:txBody>
      </p:sp>
    </p:spTree>
    <p:extLst>
      <p:ext uri="{BB962C8B-B14F-4D97-AF65-F5344CB8AC3E}">
        <p14:creationId xmlns:p14="http://schemas.microsoft.com/office/powerpoint/2010/main" val="22995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3031817-B019-4637-8D01-F438654C02E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3407EBF-2071-4431-B9C6-A3063B6B4B0B}"/>
              </a:ext>
            </a:extLst>
          </p:cNvPr>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5" name="Oggetto 4">
            <a:extLst>
              <a:ext uri="{FF2B5EF4-FFF2-40B4-BE49-F238E27FC236}">
                <a16:creationId xmlns:a16="http://schemas.microsoft.com/office/drawing/2014/main" id="{B9B68866-08BC-46D6-A5DD-2EE811D28372}"/>
              </a:ext>
            </a:extLst>
          </p:cNvPr>
          <p:cNvGraphicFramePr>
            <a:graphicFrameLocks noChangeAspect="1"/>
          </p:cNvGraphicFramePr>
          <p:nvPr>
            <p:extLst>
              <p:ext uri="{D42A27DB-BD31-4B8C-83A1-F6EECF244321}">
                <p14:modId xmlns:p14="http://schemas.microsoft.com/office/powerpoint/2010/main" val="1332468112"/>
              </p:ext>
            </p:extLst>
          </p:nvPr>
        </p:nvGraphicFramePr>
        <p:xfrm>
          <a:off x="1393350" y="1500623"/>
          <a:ext cx="3630613" cy="1662112"/>
        </p:xfrm>
        <a:graphic>
          <a:graphicData uri="http://schemas.openxmlformats.org/presentationml/2006/ole">
            <mc:AlternateContent xmlns:mc="http://schemas.openxmlformats.org/markup-compatibility/2006">
              <mc:Choice xmlns:v="urn:schemas-microsoft-com:vml" Requires="v">
                <p:oleObj name="Equation" r:id="rId2" imgW="1346040" imgH="634680" progId="Equation.DSMT4">
                  <p:embed/>
                </p:oleObj>
              </mc:Choice>
              <mc:Fallback>
                <p:oleObj name="Equation" r:id="rId2" imgW="1346040" imgH="634680" progId="Equation.DSMT4">
                  <p:embed/>
                  <p:pic>
                    <p:nvPicPr>
                      <p:cNvPr id="10" name="Oggetto 9">
                        <a:extLst>
                          <a:ext uri="{FF2B5EF4-FFF2-40B4-BE49-F238E27FC236}">
                            <a16:creationId xmlns:a16="http://schemas.microsoft.com/office/drawing/2014/main" id="{E9BF7451-1395-4CB3-92CB-443456C5AC40}"/>
                          </a:ext>
                        </a:extLst>
                      </p:cNvPr>
                      <p:cNvPicPr>
                        <a:picLocks noChangeAspect="1" noChangeArrowheads="1"/>
                      </p:cNvPicPr>
                      <p:nvPr/>
                    </p:nvPicPr>
                    <p:blipFill>
                      <a:blip r:embed="rId3"/>
                      <a:srcRect/>
                      <a:stretch>
                        <a:fillRect/>
                      </a:stretch>
                    </p:blipFill>
                    <p:spPr bwMode="auto">
                      <a:xfrm>
                        <a:off x="1393350" y="1500623"/>
                        <a:ext cx="3630613" cy="1662112"/>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0A84E63B-B564-4599-9D2C-77D628D26CDF}"/>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graphicFrame>
        <p:nvGraphicFramePr>
          <p:cNvPr id="7" name="Oggetto 6">
            <a:extLst>
              <a:ext uri="{FF2B5EF4-FFF2-40B4-BE49-F238E27FC236}">
                <a16:creationId xmlns:a16="http://schemas.microsoft.com/office/drawing/2014/main" id="{14442B52-67DD-4876-A936-8668217226AA}"/>
              </a:ext>
            </a:extLst>
          </p:cNvPr>
          <p:cNvGraphicFramePr>
            <a:graphicFrameLocks noChangeAspect="1"/>
          </p:cNvGraphicFramePr>
          <p:nvPr>
            <p:extLst>
              <p:ext uri="{D42A27DB-BD31-4B8C-83A1-F6EECF244321}">
                <p14:modId xmlns:p14="http://schemas.microsoft.com/office/powerpoint/2010/main" val="3393603855"/>
              </p:ext>
            </p:extLst>
          </p:nvPr>
        </p:nvGraphicFramePr>
        <p:xfrm>
          <a:off x="5283675" y="1500623"/>
          <a:ext cx="5514975" cy="1662112"/>
        </p:xfrm>
        <a:graphic>
          <a:graphicData uri="http://schemas.openxmlformats.org/presentationml/2006/ole">
            <mc:AlternateContent xmlns:mc="http://schemas.openxmlformats.org/markup-compatibility/2006">
              <mc:Choice xmlns:v="urn:schemas-microsoft-com:vml" Requires="v">
                <p:oleObj name="Equation" r:id="rId4" imgW="2044440" imgH="634680" progId="Equation.DSMT4">
                  <p:embed/>
                </p:oleObj>
              </mc:Choice>
              <mc:Fallback>
                <p:oleObj name="Equation" r:id="rId4" imgW="2044440" imgH="634680" progId="Equation.DSMT4">
                  <p:embed/>
                  <p:pic>
                    <p:nvPicPr>
                      <p:cNvPr id="5" name="Oggetto 4">
                        <a:extLst>
                          <a:ext uri="{FF2B5EF4-FFF2-40B4-BE49-F238E27FC236}">
                            <a16:creationId xmlns:a16="http://schemas.microsoft.com/office/drawing/2014/main" id="{B9B68866-08BC-46D6-A5DD-2EE811D28372}"/>
                          </a:ext>
                        </a:extLst>
                      </p:cNvPr>
                      <p:cNvPicPr>
                        <a:picLocks noChangeAspect="1" noChangeArrowheads="1"/>
                      </p:cNvPicPr>
                      <p:nvPr/>
                    </p:nvPicPr>
                    <p:blipFill>
                      <a:blip r:embed="rId5"/>
                      <a:srcRect/>
                      <a:stretch>
                        <a:fillRect/>
                      </a:stretch>
                    </p:blipFill>
                    <p:spPr bwMode="auto">
                      <a:xfrm>
                        <a:off x="5283675" y="1500623"/>
                        <a:ext cx="5514975" cy="1662112"/>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089CBC4D-B2B4-4520-BF2B-033D5D0039E0}"/>
              </a:ext>
            </a:extLst>
          </p:cNvPr>
          <p:cNvSpPr/>
          <p:nvPr/>
        </p:nvSpPr>
        <p:spPr>
          <a:xfrm rot="16200000">
            <a:off x="9176387" y="2350136"/>
            <a:ext cx="227329" cy="2019297"/>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3E698FAD-0152-4D0D-BDD7-99C51BA54A36}"/>
              </a:ext>
            </a:extLst>
          </p:cNvPr>
          <p:cNvGraphicFramePr>
            <a:graphicFrameLocks noChangeAspect="1"/>
          </p:cNvGraphicFramePr>
          <p:nvPr>
            <p:extLst>
              <p:ext uri="{D42A27DB-BD31-4B8C-83A1-F6EECF244321}">
                <p14:modId xmlns:p14="http://schemas.microsoft.com/office/powerpoint/2010/main" val="2265974345"/>
              </p:ext>
            </p:extLst>
          </p:nvPr>
        </p:nvGraphicFramePr>
        <p:xfrm>
          <a:off x="7748588" y="3695266"/>
          <a:ext cx="2946400" cy="631825"/>
        </p:xfrm>
        <a:graphic>
          <a:graphicData uri="http://schemas.openxmlformats.org/presentationml/2006/ole">
            <mc:AlternateContent xmlns:mc="http://schemas.openxmlformats.org/markup-compatibility/2006">
              <mc:Choice xmlns:v="urn:schemas-microsoft-com:vml" Requires="v">
                <p:oleObj name="Equation" r:id="rId6" imgW="1091880" imgH="241200" progId="Equation.DSMT4">
                  <p:embed/>
                </p:oleObj>
              </mc:Choice>
              <mc:Fallback>
                <p:oleObj name="Equation" r:id="rId6" imgW="1091880" imgH="241200" progId="Equation.DSMT4">
                  <p:embed/>
                  <p:pic>
                    <p:nvPicPr>
                      <p:cNvPr id="7" name="Oggetto 6">
                        <a:extLst>
                          <a:ext uri="{FF2B5EF4-FFF2-40B4-BE49-F238E27FC236}">
                            <a16:creationId xmlns:a16="http://schemas.microsoft.com/office/drawing/2014/main" id="{14442B52-67DD-4876-A936-8668217226AA}"/>
                          </a:ext>
                        </a:extLst>
                      </p:cNvPr>
                      <p:cNvPicPr>
                        <a:picLocks noChangeAspect="1" noChangeArrowheads="1"/>
                      </p:cNvPicPr>
                      <p:nvPr/>
                    </p:nvPicPr>
                    <p:blipFill>
                      <a:blip r:embed="rId7"/>
                      <a:srcRect/>
                      <a:stretch>
                        <a:fillRect/>
                      </a:stretch>
                    </p:blipFill>
                    <p:spPr bwMode="auto">
                      <a:xfrm>
                        <a:off x="7748588" y="3695266"/>
                        <a:ext cx="2946400" cy="63182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B3ACED75-46BB-4C7B-AD9B-E4266E6491C8}"/>
              </a:ext>
            </a:extLst>
          </p:cNvPr>
          <p:cNvSpPr/>
          <p:nvPr/>
        </p:nvSpPr>
        <p:spPr>
          <a:xfrm rot="16200000">
            <a:off x="6723162" y="2159330"/>
            <a:ext cx="267135" cy="1338580"/>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1C4D3E65-C3CF-40FC-A988-698779097CA4}"/>
              </a:ext>
            </a:extLst>
          </p:cNvPr>
          <p:cNvGraphicFramePr>
            <a:graphicFrameLocks noChangeAspect="1"/>
          </p:cNvGraphicFramePr>
          <p:nvPr>
            <p:extLst>
              <p:ext uri="{D42A27DB-BD31-4B8C-83A1-F6EECF244321}">
                <p14:modId xmlns:p14="http://schemas.microsoft.com/office/powerpoint/2010/main" val="12056239"/>
              </p:ext>
            </p:extLst>
          </p:nvPr>
        </p:nvGraphicFramePr>
        <p:xfrm>
          <a:off x="6531291" y="3359784"/>
          <a:ext cx="650875" cy="531812"/>
        </p:xfrm>
        <a:graphic>
          <a:graphicData uri="http://schemas.openxmlformats.org/presentationml/2006/ole">
            <mc:AlternateContent xmlns:mc="http://schemas.openxmlformats.org/markup-compatibility/2006">
              <mc:Choice xmlns:v="urn:schemas-microsoft-com:vml" Requires="v">
                <p:oleObj name="Equation" r:id="rId8" imgW="241200" imgH="203040" progId="Equation.DSMT4">
                  <p:embed/>
                </p:oleObj>
              </mc:Choice>
              <mc:Fallback>
                <p:oleObj name="Equation" r:id="rId8" imgW="241200" imgH="203040" progId="Equation.DSMT4">
                  <p:embed/>
                  <p:pic>
                    <p:nvPicPr>
                      <p:cNvPr id="10" name="Oggetto 9">
                        <a:extLst>
                          <a:ext uri="{FF2B5EF4-FFF2-40B4-BE49-F238E27FC236}">
                            <a16:creationId xmlns:a16="http://schemas.microsoft.com/office/drawing/2014/main" id="{3E698FAD-0152-4D0D-BDD7-99C51BA54A36}"/>
                          </a:ext>
                        </a:extLst>
                      </p:cNvPr>
                      <p:cNvPicPr>
                        <a:picLocks noChangeAspect="1" noChangeArrowheads="1"/>
                      </p:cNvPicPr>
                      <p:nvPr/>
                    </p:nvPicPr>
                    <p:blipFill>
                      <a:blip r:embed="rId9"/>
                      <a:srcRect/>
                      <a:stretch>
                        <a:fillRect/>
                      </a:stretch>
                    </p:blipFill>
                    <p:spPr bwMode="auto">
                      <a:xfrm>
                        <a:off x="6531291" y="3359784"/>
                        <a:ext cx="650875" cy="5318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932864DF-071D-49A0-98DF-E8598CF9640F}"/>
              </a:ext>
            </a:extLst>
          </p:cNvPr>
          <p:cNvSpPr txBox="1"/>
          <p:nvPr/>
        </p:nvSpPr>
        <p:spPr>
          <a:xfrm>
            <a:off x="838200" y="4424127"/>
            <a:ext cx="9204960" cy="132343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the input of the op-</a:t>
            </a:r>
            <a:r>
              <a:rPr lang="it-IT" sz="2400" dirty="0" err="1">
                <a:latin typeface="Arial" panose="020B0604020202020204" pitchFamily="34" charset="0"/>
                <a:cs typeface="Arial" panose="020B0604020202020204" pitchFamily="34" charset="0"/>
              </a:rPr>
              <a:t>amp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find</a:t>
            </a:r>
            <a:r>
              <a:rPr lang="it-IT" sz="2400" dirty="0">
                <a:latin typeface="Arial" panose="020B0604020202020204" pitchFamily="34" charset="0"/>
                <a:cs typeface="Arial" panose="020B0604020202020204" pitchFamily="34" charset="0"/>
              </a:rPr>
              <a:t> a low-pass  </a:t>
            </a:r>
            <a:r>
              <a:rPr lang="it-IT" sz="2400" dirty="0" err="1">
                <a:latin typeface="Arial" panose="020B0604020202020204" pitchFamily="34" charset="0"/>
                <a:cs typeface="Arial" panose="020B0604020202020204" pitchFamily="34" charset="0"/>
              </a:rPr>
              <a:t>filtered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version</a:t>
            </a:r>
            <a:r>
              <a:rPr lang="it-IT" sz="2400" dirty="0">
                <a:latin typeface="Arial" panose="020B0604020202020204" pitchFamily="34" charset="0"/>
                <a:cs typeface="Arial" panose="020B0604020202020204" pitchFamily="34" charset="0"/>
              </a:rPr>
              <a:t> of the input </a:t>
            </a:r>
            <a:r>
              <a:rPr lang="it-IT" sz="2400" dirty="0" err="1">
                <a:latin typeface="Arial" panose="020B0604020202020204" pitchFamily="34" charset="0"/>
                <a:cs typeface="Arial" panose="020B0604020202020204" pitchFamily="34" charset="0"/>
              </a:rPr>
              <a:t>referred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noise</a:t>
            </a: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The </a:t>
            </a:r>
            <a:r>
              <a:rPr lang="it-IT" sz="2400" dirty="0" err="1">
                <a:latin typeface="Arial" panose="020B0604020202020204" pitchFamily="34" charset="0"/>
                <a:cs typeface="Arial" panose="020B0604020202020204" pitchFamily="34" charset="0"/>
              </a:rPr>
              <a:t>cut</a:t>
            </a:r>
            <a:r>
              <a:rPr lang="it-IT" sz="2400" dirty="0">
                <a:latin typeface="Arial" panose="020B0604020202020204" pitchFamily="34" charset="0"/>
                <a:cs typeface="Arial" panose="020B0604020202020204" pitchFamily="34" charset="0"/>
              </a:rPr>
              <a:t>-off frequency of the filter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nearly</a:t>
            </a:r>
            <a:r>
              <a:rPr lang="it-IT" sz="2400" i="1" dirty="0">
                <a:latin typeface="Arial" panose="020B0604020202020204" pitchFamily="34" charset="0"/>
                <a:cs typeface="Arial" panose="020B0604020202020204" pitchFamily="34" charset="0"/>
              </a:rPr>
              <a:t> </a:t>
            </a:r>
            <a:r>
              <a:rPr lang="it-IT" sz="3200" b="1" i="1" dirty="0">
                <a:latin typeface="Symbol" panose="05050102010706020507" pitchFamily="18" charset="2"/>
                <a:cs typeface="Arial" panose="020B0604020202020204" pitchFamily="34" charset="0"/>
              </a:rPr>
              <a:t>b</a:t>
            </a:r>
            <a:r>
              <a:rPr lang="it-IT" sz="3200" b="1" i="1" baseline="-25000" dirty="0">
                <a:latin typeface="Arial" panose="020B0604020202020204" pitchFamily="34" charset="0"/>
                <a:cs typeface="Arial" panose="020B0604020202020204" pitchFamily="34" charset="0"/>
              </a:rPr>
              <a:t>0</a:t>
            </a:r>
            <a:r>
              <a:rPr lang="it-IT" sz="3200" b="1" i="1" dirty="0">
                <a:latin typeface="Arial" panose="020B0604020202020204" pitchFamily="34" charset="0"/>
                <a:cs typeface="Arial" panose="020B0604020202020204" pitchFamily="34" charset="0"/>
              </a:rPr>
              <a:t>f</a:t>
            </a:r>
            <a:r>
              <a:rPr lang="it-IT" sz="3200" b="1" i="1" baseline="-25000" dirty="0">
                <a:latin typeface="Arial" panose="020B0604020202020204" pitchFamily="34" charset="0"/>
                <a:cs typeface="Arial" panose="020B0604020202020204" pitchFamily="34" charset="0"/>
              </a:rPr>
              <a:t>0</a:t>
            </a:r>
            <a:endParaRPr lang="en-US" sz="3200" b="1" i="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3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P_SC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8925" y="435041"/>
            <a:ext cx="6002594" cy="57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61219" y="0"/>
            <a:ext cx="10515600" cy="662397"/>
          </a:xfrm>
        </p:spPr>
        <p:txBody>
          <a:bodyPr/>
          <a:lstStyle/>
          <a:p>
            <a:r>
              <a:rPr lang="en-US" dirty="0"/>
              <a:t>A few examples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graphicFrame>
        <p:nvGraphicFramePr>
          <p:cNvPr id="6" name="Oggetto 5">
            <a:extLst>
              <a:ext uri="{FF2B5EF4-FFF2-40B4-BE49-F238E27FC236}">
                <a16:creationId xmlns:a16="http://schemas.microsoft.com/office/drawing/2014/main" id="{90C442F7-D58E-4490-8ABD-E9FD0C6E71C9}"/>
              </a:ext>
            </a:extLst>
          </p:cNvPr>
          <p:cNvGraphicFramePr>
            <a:graphicFrameLocks noChangeAspect="1"/>
          </p:cNvGraphicFramePr>
          <p:nvPr>
            <p:extLst>
              <p:ext uri="{D42A27DB-BD31-4B8C-83A1-F6EECF244321}">
                <p14:modId xmlns:p14="http://schemas.microsoft.com/office/powerpoint/2010/main" val="2832330517"/>
              </p:ext>
            </p:extLst>
          </p:nvPr>
        </p:nvGraphicFramePr>
        <p:xfrm>
          <a:off x="345862" y="2338489"/>
          <a:ext cx="2194210" cy="615044"/>
        </p:xfrm>
        <a:graphic>
          <a:graphicData uri="http://schemas.openxmlformats.org/presentationml/2006/ole">
            <mc:AlternateContent xmlns:mc="http://schemas.openxmlformats.org/markup-compatibility/2006">
              <mc:Choice xmlns:v="urn:schemas-microsoft-com:vml" Requires="v">
                <p:oleObj name="Equation" r:id="rId3" imgW="838200" imgH="228600" progId="Equation.DSMT4">
                  <p:embed/>
                </p:oleObj>
              </mc:Choice>
              <mc:Fallback>
                <p:oleObj name="Equation" r:id="rId3" imgW="838200" imgH="228600" progId="Equation.DSMT4">
                  <p:embed/>
                  <p:pic>
                    <p:nvPicPr>
                      <p:cNvPr id="9" name="Oggetto 8">
                        <a:extLst>
                          <a:ext uri="{FF2B5EF4-FFF2-40B4-BE49-F238E27FC236}">
                            <a16:creationId xmlns:a16="http://schemas.microsoft.com/office/drawing/2014/main" id="{A8081914-ACDB-4BD2-B4FE-6E35BB92D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62" y="2338489"/>
                        <a:ext cx="2194210" cy="615044"/>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B91A690C-F08A-4871-8E28-F842743A4791}"/>
              </a:ext>
            </a:extLst>
          </p:cNvPr>
          <p:cNvGraphicFramePr>
            <a:graphicFrameLocks noChangeAspect="1"/>
          </p:cNvGraphicFramePr>
          <p:nvPr>
            <p:extLst>
              <p:ext uri="{D42A27DB-BD31-4B8C-83A1-F6EECF244321}">
                <p14:modId xmlns:p14="http://schemas.microsoft.com/office/powerpoint/2010/main" val="3165729882"/>
              </p:ext>
            </p:extLst>
          </p:nvPr>
        </p:nvGraphicFramePr>
        <p:xfrm>
          <a:off x="165070" y="3904468"/>
          <a:ext cx="4008824" cy="1098092"/>
        </p:xfrm>
        <a:graphic>
          <a:graphicData uri="http://schemas.openxmlformats.org/presentationml/2006/ole">
            <mc:AlternateContent xmlns:mc="http://schemas.openxmlformats.org/markup-compatibility/2006">
              <mc:Choice xmlns:v="urn:schemas-microsoft-com:vml" Requires="v">
                <p:oleObj name="Equation" r:id="rId5" imgW="1485720" imgH="419040" progId="Equation.DSMT4">
                  <p:embed/>
                </p:oleObj>
              </mc:Choice>
              <mc:Fallback>
                <p:oleObj name="Equation" r:id="rId5" imgW="1485720" imgH="41904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6"/>
                      <a:srcRect/>
                      <a:stretch>
                        <a:fillRect/>
                      </a:stretch>
                    </p:blipFill>
                    <p:spPr bwMode="auto">
                      <a:xfrm>
                        <a:off x="165070" y="3904468"/>
                        <a:ext cx="4008824" cy="1098092"/>
                      </a:xfrm>
                      <a:prstGeom prst="rect">
                        <a:avLst/>
                      </a:prstGeom>
                      <a:noFill/>
                    </p:spPr>
                  </p:pic>
                </p:oleObj>
              </mc:Fallback>
            </mc:AlternateContent>
          </a:graphicData>
        </a:graphic>
      </p:graphicFrame>
    </p:spTree>
    <p:extLst>
      <p:ext uri="{BB962C8B-B14F-4D97-AF65-F5344CB8AC3E}">
        <p14:creationId xmlns:p14="http://schemas.microsoft.com/office/powerpoint/2010/main" val="9118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Charges through capacitors: conventions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pic>
        <p:nvPicPr>
          <p:cNvPr id="12290" name="Picture 2" descr="CAP_SC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098" y="1917774"/>
            <a:ext cx="1747983" cy="290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46216221"/>
              </p:ext>
            </p:extLst>
          </p:nvPr>
        </p:nvGraphicFramePr>
        <p:xfrm>
          <a:off x="4676976" y="2613843"/>
          <a:ext cx="7094589" cy="1121185"/>
        </p:xfrm>
        <a:graphic>
          <a:graphicData uri="http://schemas.openxmlformats.org/presentationml/2006/ole">
            <mc:AlternateContent xmlns:mc="http://schemas.openxmlformats.org/markup-compatibility/2006">
              <mc:Choice xmlns:v="urn:schemas-microsoft-com:vml" Requires="v">
                <p:oleObj name="Equation" r:id="rId3" imgW="1930320" imgH="291960" progId="Equation.DSMT4">
                  <p:embed/>
                </p:oleObj>
              </mc:Choice>
              <mc:Fallback>
                <p:oleObj name="Equation" r:id="rId3" imgW="1930320" imgH="291960" progId="Equation.DSMT4">
                  <p:embed/>
                  <p:pic>
                    <p:nvPicPr>
                      <p:cNvPr id="0" name="Object 3"/>
                      <p:cNvPicPr>
                        <a:picLocks noChangeAspect="1" noChangeArrowheads="1"/>
                      </p:cNvPicPr>
                      <p:nvPr/>
                    </p:nvPicPr>
                    <p:blipFill>
                      <a:blip r:embed="rId4"/>
                      <a:srcRect/>
                      <a:stretch>
                        <a:fillRect/>
                      </a:stretch>
                    </p:blipFill>
                    <p:spPr bwMode="auto">
                      <a:xfrm>
                        <a:off x="4676976" y="2613843"/>
                        <a:ext cx="7094589" cy="1121185"/>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949928007"/>
              </p:ext>
            </p:extLst>
          </p:nvPr>
        </p:nvGraphicFramePr>
        <p:xfrm>
          <a:off x="5024089" y="3872596"/>
          <a:ext cx="4378936" cy="1471153"/>
        </p:xfrm>
        <a:graphic>
          <a:graphicData uri="http://schemas.openxmlformats.org/presentationml/2006/ole">
            <mc:AlternateContent xmlns:mc="http://schemas.openxmlformats.org/markup-compatibility/2006">
              <mc:Choice xmlns:v="urn:schemas-microsoft-com:vml" Requires="v">
                <p:oleObj name="Equation" r:id="rId5" imgW="1104840" imgH="355320" progId="Equation.DSMT4">
                  <p:embed/>
                </p:oleObj>
              </mc:Choice>
              <mc:Fallback>
                <p:oleObj name="Equation" r:id="rId5" imgW="1104840" imgH="355320" progId="Equation.DSMT4">
                  <p:embed/>
                  <p:pic>
                    <p:nvPicPr>
                      <p:cNvPr id="0" name=""/>
                      <p:cNvPicPr>
                        <a:picLocks noChangeAspect="1" noChangeArrowheads="1"/>
                      </p:cNvPicPr>
                      <p:nvPr/>
                    </p:nvPicPr>
                    <p:blipFill>
                      <a:blip r:embed="rId6"/>
                      <a:srcRect/>
                      <a:stretch>
                        <a:fillRect/>
                      </a:stretch>
                    </p:blipFill>
                    <p:spPr bwMode="auto">
                      <a:xfrm>
                        <a:off x="5024089" y="3872596"/>
                        <a:ext cx="4378936" cy="1471153"/>
                      </a:xfrm>
                      <a:prstGeom prst="rect">
                        <a:avLst/>
                      </a:prstGeom>
                      <a:noFill/>
                    </p:spPr>
                  </p:pic>
                </p:oleObj>
              </mc:Fallback>
            </mc:AlternateContent>
          </a:graphicData>
        </a:graphic>
      </p:graphicFrame>
      <p:sp>
        <p:nvSpPr>
          <p:cNvPr id="7" name="CasellaDiTesto 6"/>
          <p:cNvSpPr txBox="1"/>
          <p:nvPr/>
        </p:nvSpPr>
        <p:spPr>
          <a:xfrm>
            <a:off x="4483510" y="1283110"/>
            <a:ext cx="5604387"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Charge that pass through the capacitor from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to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f</a:t>
            </a:r>
            <a:endParaRPr lang="en-US" sz="3600" i="1" baseline="-25000" dirty="0">
              <a:latin typeface="Arial" panose="020B0604020202020204" pitchFamily="34" charset="0"/>
              <a:cs typeface="Arial" panose="020B0604020202020204" pitchFamily="34" charset="0"/>
            </a:endParaRPr>
          </a:p>
        </p:txBody>
      </p:sp>
      <p:cxnSp>
        <p:nvCxnSpPr>
          <p:cNvPr id="10" name="Connettore 2 9"/>
          <p:cNvCxnSpPr/>
          <p:nvPr/>
        </p:nvCxnSpPr>
        <p:spPr>
          <a:xfrm>
            <a:off x="3451123" y="4100052"/>
            <a:ext cx="0" cy="88490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486874" y="4136196"/>
            <a:ext cx="877163" cy="646331"/>
          </a:xfrm>
          <a:prstGeom prst="rect">
            <a:avLst/>
          </a:prstGeom>
          <a:noFill/>
        </p:spPr>
        <p:txBody>
          <a:bodyPr wrap="none" rtlCol="0">
            <a:spAutoFit/>
          </a:bodyPr>
          <a:lstStyle/>
          <a:p>
            <a:r>
              <a:rPr lang="en-US" sz="3600" i="1" dirty="0" err="1">
                <a:latin typeface="Arial" panose="020B0604020202020204" pitchFamily="34" charset="0"/>
                <a:cs typeface="Arial" panose="020B0604020202020204" pitchFamily="34" charset="0"/>
              </a:rPr>
              <a:t>i</a:t>
            </a:r>
            <a:r>
              <a:rPr lang="en-US" sz="3600" i="1" baseline="-25000" dirty="0" err="1">
                <a:latin typeface="Arial" panose="020B0604020202020204" pitchFamily="34" charset="0"/>
                <a:cs typeface="Arial" panose="020B0604020202020204" pitchFamily="34" charset="0"/>
              </a:rPr>
              <a:t>c</a:t>
            </a:r>
            <a:r>
              <a:rPr lang="en-US" sz="3600" i="1" dirty="0">
                <a:latin typeface="Arial" panose="020B0604020202020204" pitchFamily="34" charset="0"/>
                <a:cs typeface="Arial" panose="020B0604020202020204" pitchFamily="34" charset="0"/>
              </a:rPr>
              <a:t>(t)</a:t>
            </a:r>
          </a:p>
        </p:txBody>
      </p:sp>
      <p:sp>
        <p:nvSpPr>
          <p:cNvPr id="5" name="Freccia in giù 4">
            <a:extLst>
              <a:ext uri="{FF2B5EF4-FFF2-40B4-BE49-F238E27FC236}">
                <a16:creationId xmlns:a16="http://schemas.microsoft.com/office/drawing/2014/main" id="{BBE1B05C-FE76-47F2-94B1-4031595CE982}"/>
              </a:ext>
            </a:extLst>
          </p:cNvPr>
          <p:cNvSpPr/>
          <p:nvPr/>
        </p:nvSpPr>
        <p:spPr>
          <a:xfrm>
            <a:off x="7338951" y="3538847"/>
            <a:ext cx="534389" cy="51125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5C1E045-F331-49D0-94DE-29365444AD81}"/>
              </a:ext>
            </a:extLst>
          </p:cNvPr>
          <p:cNvSpPr txBox="1"/>
          <p:nvPr/>
        </p:nvSpPr>
        <p:spPr>
          <a:xfrm>
            <a:off x="308758" y="1027522"/>
            <a:ext cx="199505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Conventions on signs:</a:t>
            </a:r>
          </a:p>
          <a:p>
            <a:r>
              <a:rPr lang="en-US" sz="2400" dirty="0">
                <a:latin typeface="Arial" panose="020B0604020202020204" pitchFamily="34" charset="0"/>
                <a:cs typeface="Arial" panose="020B0604020202020204" pitchFamily="34" charset="0"/>
              </a:rPr>
              <a:t>A charge is positive if it enters the plus terminal</a:t>
            </a:r>
          </a:p>
        </p:txBody>
      </p:sp>
    </p:spTree>
    <p:extLst>
      <p:ext uri="{BB962C8B-B14F-4D97-AF65-F5344CB8AC3E}">
        <p14:creationId xmlns:p14="http://schemas.microsoft.com/office/powerpoint/2010/main" val="7600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ABA3264-E6B7-ED0A-AE0F-32A15E39CBD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BFCD1DC-1B23-AF58-14AA-E9A1641C389E}"/>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Titolo 1">
            <a:extLst>
              <a:ext uri="{FF2B5EF4-FFF2-40B4-BE49-F238E27FC236}">
                <a16:creationId xmlns:a16="http://schemas.microsoft.com/office/drawing/2014/main" id="{D10B5BCE-469A-A32A-746C-E130C9E8C650}"/>
              </a:ext>
            </a:extLst>
          </p:cNvPr>
          <p:cNvSpPr>
            <a:spLocks noGrp="1"/>
          </p:cNvSpPr>
          <p:nvPr>
            <p:ph type="title"/>
          </p:nvPr>
        </p:nvSpPr>
        <p:spPr>
          <a:xfrm>
            <a:off x="838200" y="365125"/>
            <a:ext cx="10515600" cy="662397"/>
          </a:xfrm>
        </p:spPr>
        <p:txBody>
          <a:bodyPr>
            <a:normAutofit/>
          </a:bodyPr>
          <a:lstStyle/>
          <a:p>
            <a:r>
              <a:rPr lang="en-US" dirty="0"/>
              <a:t>Switched Capacitor (SC) circuits: general considerations</a:t>
            </a:r>
          </a:p>
        </p:txBody>
      </p:sp>
      <p:sp>
        <p:nvSpPr>
          <p:cNvPr id="6" name="CasellaDiTesto 5">
            <a:extLst>
              <a:ext uri="{FF2B5EF4-FFF2-40B4-BE49-F238E27FC236}">
                <a16:creationId xmlns:a16="http://schemas.microsoft.com/office/drawing/2014/main" id="{8305F2EC-1CE3-8BA0-EDA6-106526C533EF}"/>
              </a:ext>
            </a:extLst>
          </p:cNvPr>
          <p:cNvSpPr txBox="1"/>
          <p:nvPr/>
        </p:nvSpPr>
        <p:spPr>
          <a:xfrm>
            <a:off x="462012" y="1027522"/>
            <a:ext cx="540244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discrete time nature of SC circuits</a:t>
            </a:r>
          </a:p>
        </p:txBody>
      </p:sp>
      <p:pic>
        <p:nvPicPr>
          <p:cNvPr id="11" name="Elemento grafico 10">
            <a:extLst>
              <a:ext uri="{FF2B5EF4-FFF2-40B4-BE49-F238E27FC236}">
                <a16:creationId xmlns:a16="http://schemas.microsoft.com/office/drawing/2014/main" id="{2E4B175A-7E7A-EA75-2F00-E7DE0BBDA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8299" y="1434678"/>
            <a:ext cx="4635500" cy="2569976"/>
          </a:xfrm>
          <a:prstGeom prst="rect">
            <a:avLst/>
          </a:prstGeom>
        </p:spPr>
      </p:pic>
      <p:pic>
        <p:nvPicPr>
          <p:cNvPr id="12" name="Elemento grafico 11">
            <a:extLst>
              <a:ext uri="{FF2B5EF4-FFF2-40B4-BE49-F238E27FC236}">
                <a16:creationId xmlns:a16="http://schemas.microsoft.com/office/drawing/2014/main" id="{8EEB43CB-C3B0-1B71-AD66-5DAEBD66A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802" y="1936704"/>
            <a:ext cx="3021798" cy="1732006"/>
          </a:xfrm>
          <a:prstGeom prst="rect">
            <a:avLst/>
          </a:prstGeom>
        </p:spPr>
      </p:pic>
      <p:graphicFrame>
        <p:nvGraphicFramePr>
          <p:cNvPr id="13" name="Oggetto 12">
            <a:extLst>
              <a:ext uri="{FF2B5EF4-FFF2-40B4-BE49-F238E27FC236}">
                <a16:creationId xmlns:a16="http://schemas.microsoft.com/office/drawing/2014/main" id="{135235BD-AD3A-F2FB-5E1C-DA8081D4884F}"/>
              </a:ext>
            </a:extLst>
          </p:cNvPr>
          <p:cNvGraphicFramePr>
            <a:graphicFrameLocks noChangeAspect="1"/>
          </p:cNvGraphicFramePr>
          <p:nvPr>
            <p:extLst>
              <p:ext uri="{D42A27DB-BD31-4B8C-83A1-F6EECF244321}">
                <p14:modId xmlns:p14="http://schemas.microsoft.com/office/powerpoint/2010/main" val="1090440512"/>
              </p:ext>
            </p:extLst>
          </p:nvPr>
        </p:nvGraphicFramePr>
        <p:xfrm>
          <a:off x="9186861" y="4004654"/>
          <a:ext cx="339771" cy="265187"/>
        </p:xfrm>
        <a:graphic>
          <a:graphicData uri="http://schemas.openxmlformats.org/presentationml/2006/ole">
            <mc:AlternateContent xmlns:mc="http://schemas.openxmlformats.org/markup-compatibility/2006">
              <mc:Choice xmlns:v="urn:schemas-microsoft-com:vml" Requires="v">
                <p:oleObj name="Equation" r:id="rId6" imgW="228600" imgH="177480" progId="Equation.DSMT4">
                  <p:embed/>
                </p:oleObj>
              </mc:Choice>
              <mc:Fallback>
                <p:oleObj name="Equation" r:id="rId6" imgW="228600" imgH="177480" progId="Equation.DSMT4">
                  <p:embed/>
                  <p:pic>
                    <p:nvPicPr>
                      <p:cNvPr id="26" name="Oggetto 25">
                        <a:extLst>
                          <a:ext uri="{FF2B5EF4-FFF2-40B4-BE49-F238E27FC236}">
                            <a16:creationId xmlns:a16="http://schemas.microsoft.com/office/drawing/2014/main" id="{7B3EADEA-EA61-D126-A031-DDB333253110}"/>
                          </a:ext>
                        </a:extLst>
                      </p:cNvPr>
                      <p:cNvPicPr>
                        <a:picLocks noChangeAspect="1" noChangeArrowheads="1"/>
                      </p:cNvPicPr>
                      <p:nvPr/>
                    </p:nvPicPr>
                    <p:blipFill>
                      <a:blip r:embed="rId7"/>
                      <a:srcRect/>
                      <a:stretch>
                        <a:fillRect/>
                      </a:stretch>
                    </p:blipFill>
                    <p:spPr bwMode="auto">
                      <a:xfrm>
                        <a:off x="9186861" y="4004654"/>
                        <a:ext cx="339771" cy="265187"/>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356FBB47-670D-396A-79D8-28457D0CEC4A}"/>
              </a:ext>
            </a:extLst>
          </p:cNvPr>
          <p:cNvGraphicFramePr>
            <a:graphicFrameLocks noChangeAspect="1"/>
          </p:cNvGraphicFramePr>
          <p:nvPr>
            <p:extLst>
              <p:ext uri="{D42A27DB-BD31-4B8C-83A1-F6EECF244321}">
                <p14:modId xmlns:p14="http://schemas.microsoft.com/office/powerpoint/2010/main" val="2165960521"/>
              </p:ext>
            </p:extLst>
          </p:nvPr>
        </p:nvGraphicFramePr>
        <p:xfrm>
          <a:off x="7415211" y="4033985"/>
          <a:ext cx="793750" cy="377825"/>
        </p:xfrm>
        <a:graphic>
          <a:graphicData uri="http://schemas.openxmlformats.org/presentationml/2006/ole">
            <mc:AlternateContent xmlns:mc="http://schemas.openxmlformats.org/markup-compatibility/2006">
              <mc:Choice xmlns:v="urn:schemas-microsoft-com:vml" Requires="v">
                <p:oleObj name="Equation" r:id="rId8" imgW="533160" imgH="253800" progId="Equation.DSMT4">
                  <p:embed/>
                </p:oleObj>
              </mc:Choice>
              <mc:Fallback>
                <p:oleObj name="Equation" r:id="rId8" imgW="533160" imgH="253800" progId="Equation.DSMT4">
                  <p:embed/>
                  <p:pic>
                    <p:nvPicPr>
                      <p:cNvPr id="13" name="Oggetto 12">
                        <a:extLst>
                          <a:ext uri="{FF2B5EF4-FFF2-40B4-BE49-F238E27FC236}">
                            <a16:creationId xmlns:a16="http://schemas.microsoft.com/office/drawing/2014/main" id="{135235BD-AD3A-F2FB-5E1C-DA8081D4884F}"/>
                          </a:ext>
                        </a:extLst>
                      </p:cNvPr>
                      <p:cNvPicPr>
                        <a:picLocks noChangeAspect="1" noChangeArrowheads="1"/>
                      </p:cNvPicPr>
                      <p:nvPr/>
                    </p:nvPicPr>
                    <p:blipFill>
                      <a:blip r:embed="rId9"/>
                      <a:srcRect/>
                      <a:stretch>
                        <a:fillRect/>
                      </a:stretch>
                    </p:blipFill>
                    <p:spPr bwMode="auto">
                      <a:xfrm>
                        <a:off x="7415211" y="4033985"/>
                        <a:ext cx="793750" cy="37782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3E9ADA21-70D4-495D-D9E7-7CB946D6B46C}"/>
              </a:ext>
            </a:extLst>
          </p:cNvPr>
          <p:cNvGraphicFramePr>
            <a:graphicFrameLocks noChangeAspect="1"/>
          </p:cNvGraphicFramePr>
          <p:nvPr>
            <p:extLst>
              <p:ext uri="{D42A27DB-BD31-4B8C-83A1-F6EECF244321}">
                <p14:modId xmlns:p14="http://schemas.microsoft.com/office/powerpoint/2010/main" val="2361717528"/>
              </p:ext>
            </p:extLst>
          </p:nvPr>
        </p:nvGraphicFramePr>
        <p:xfrm>
          <a:off x="8234361" y="4289647"/>
          <a:ext cx="927100" cy="641350"/>
        </p:xfrm>
        <a:graphic>
          <a:graphicData uri="http://schemas.openxmlformats.org/presentationml/2006/ole">
            <mc:AlternateContent xmlns:mc="http://schemas.openxmlformats.org/markup-compatibility/2006">
              <mc:Choice xmlns:v="urn:schemas-microsoft-com:vml" Requires="v">
                <p:oleObj name="Equation" r:id="rId10" imgW="622080" imgH="431640" progId="Equation.DSMT4">
                  <p:embed/>
                </p:oleObj>
              </mc:Choice>
              <mc:Fallback>
                <p:oleObj name="Equation" r:id="rId10" imgW="622080" imgH="431640" progId="Equation.DSMT4">
                  <p:embed/>
                  <p:pic>
                    <p:nvPicPr>
                      <p:cNvPr id="14" name="Oggetto 13">
                        <a:extLst>
                          <a:ext uri="{FF2B5EF4-FFF2-40B4-BE49-F238E27FC236}">
                            <a16:creationId xmlns:a16="http://schemas.microsoft.com/office/drawing/2014/main" id="{356FBB47-670D-396A-79D8-28457D0CEC4A}"/>
                          </a:ext>
                        </a:extLst>
                      </p:cNvPr>
                      <p:cNvPicPr>
                        <a:picLocks noChangeAspect="1" noChangeArrowheads="1"/>
                      </p:cNvPicPr>
                      <p:nvPr/>
                    </p:nvPicPr>
                    <p:blipFill>
                      <a:blip r:embed="rId11"/>
                      <a:srcRect/>
                      <a:stretch>
                        <a:fillRect/>
                      </a:stretch>
                    </p:blipFill>
                    <p:spPr bwMode="auto">
                      <a:xfrm>
                        <a:off x="8234361" y="4289647"/>
                        <a:ext cx="927100" cy="641350"/>
                      </a:xfrm>
                      <a:prstGeom prst="rect">
                        <a:avLst/>
                      </a:prstGeom>
                      <a:noFill/>
                    </p:spPr>
                  </p:pic>
                </p:oleObj>
              </mc:Fallback>
            </mc:AlternateContent>
          </a:graphicData>
        </a:graphic>
      </p:graphicFrame>
      <p:cxnSp>
        <p:nvCxnSpPr>
          <p:cNvPr id="17" name="Connettore 2 16">
            <a:extLst>
              <a:ext uri="{FF2B5EF4-FFF2-40B4-BE49-F238E27FC236}">
                <a16:creationId xmlns:a16="http://schemas.microsoft.com/office/drawing/2014/main" id="{F1683DBC-5F98-310F-A26E-2CF30BA6C548}"/>
              </a:ext>
            </a:extLst>
          </p:cNvPr>
          <p:cNvCxnSpPr/>
          <p:nvPr/>
        </p:nvCxnSpPr>
        <p:spPr>
          <a:xfrm flipV="1">
            <a:off x="8591549" y="4004654"/>
            <a:ext cx="106362" cy="2849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548A3828-F281-6035-EC91-A57B88A2EFDA}"/>
              </a:ext>
            </a:extLst>
          </p:cNvPr>
          <p:cNvGraphicFramePr>
            <a:graphicFrameLocks noChangeAspect="1"/>
          </p:cNvGraphicFramePr>
          <p:nvPr>
            <p:extLst>
              <p:ext uri="{D42A27DB-BD31-4B8C-83A1-F6EECF244321}">
                <p14:modId xmlns:p14="http://schemas.microsoft.com/office/powerpoint/2010/main" val="868347701"/>
              </p:ext>
            </p:extLst>
          </p:nvPr>
        </p:nvGraphicFramePr>
        <p:xfrm>
          <a:off x="11197077" y="2408473"/>
          <a:ext cx="442472" cy="420839"/>
        </p:xfrm>
        <a:graphic>
          <a:graphicData uri="http://schemas.openxmlformats.org/presentationml/2006/ole">
            <mc:AlternateContent xmlns:mc="http://schemas.openxmlformats.org/markup-compatibility/2006">
              <mc:Choice xmlns:v="urn:schemas-microsoft-com:vml" Requires="v">
                <p:oleObj name="Equation" r:id="rId12" imgW="241200" imgH="228600" progId="Equation.DSMT4">
                  <p:embed/>
                </p:oleObj>
              </mc:Choice>
              <mc:Fallback>
                <p:oleObj name="Equation" r:id="rId12" imgW="241200" imgH="228600" progId="Equation.DSMT4">
                  <p:embed/>
                  <p:pic>
                    <p:nvPicPr>
                      <p:cNvPr id="13" name="Oggetto 12">
                        <a:extLst>
                          <a:ext uri="{FF2B5EF4-FFF2-40B4-BE49-F238E27FC236}">
                            <a16:creationId xmlns:a16="http://schemas.microsoft.com/office/drawing/2014/main" id="{135235BD-AD3A-F2FB-5E1C-DA8081D4884F}"/>
                          </a:ext>
                        </a:extLst>
                      </p:cNvPr>
                      <p:cNvPicPr>
                        <a:picLocks noChangeAspect="1" noChangeArrowheads="1"/>
                      </p:cNvPicPr>
                      <p:nvPr/>
                    </p:nvPicPr>
                    <p:blipFill>
                      <a:blip r:embed="rId13"/>
                      <a:srcRect/>
                      <a:stretch>
                        <a:fillRect/>
                      </a:stretch>
                    </p:blipFill>
                    <p:spPr bwMode="auto">
                      <a:xfrm>
                        <a:off x="11197077" y="2408473"/>
                        <a:ext cx="442472" cy="420839"/>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6407A687-B8E1-C247-F8E1-3EBAC13C06DA}"/>
              </a:ext>
            </a:extLst>
          </p:cNvPr>
          <p:cNvSpPr txBox="1"/>
          <p:nvPr/>
        </p:nvSpPr>
        <p:spPr>
          <a:xfrm>
            <a:off x="390525" y="3935026"/>
            <a:ext cx="398519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holds,</a:t>
            </a:r>
            <a:r>
              <a:rPr lang="en-US" sz="2400" i="1" dirty="0">
                <a:latin typeface="Arial" panose="020B0604020202020204" pitchFamily="34" charset="0"/>
                <a:cs typeface="Arial" panose="020B0604020202020204" pitchFamily="34" charset="0"/>
              </a:rPr>
              <a:t> V</a:t>
            </a:r>
            <a:r>
              <a:rPr lang="en-US" sz="2400" i="1" baseline="-250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p>
        </p:txBody>
      </p:sp>
      <p:sp>
        <p:nvSpPr>
          <p:cNvPr id="20" name="CasellaDiTesto 19">
            <a:extLst>
              <a:ext uri="{FF2B5EF4-FFF2-40B4-BE49-F238E27FC236}">
                <a16:creationId xmlns:a16="http://schemas.microsoft.com/office/drawing/2014/main" id="{7652F331-C334-991E-1D3E-61DE1AFCE16F}"/>
              </a:ext>
            </a:extLst>
          </p:cNvPr>
          <p:cNvSpPr txBox="1"/>
          <p:nvPr/>
        </p:nvSpPr>
        <p:spPr>
          <a:xfrm>
            <a:off x="390525" y="4366082"/>
            <a:ext cx="694613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2: 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samples</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and discharges into C</a:t>
            </a:r>
            <a:r>
              <a:rPr lang="en-US" sz="2400" baseline="-25000" dirty="0">
                <a:latin typeface="Arial" panose="020B0604020202020204" pitchFamily="34" charset="0"/>
                <a:cs typeface="Arial" panose="020B0604020202020204" pitchFamily="34" charset="0"/>
              </a:rPr>
              <a:t>2</a:t>
            </a:r>
          </a:p>
        </p:txBody>
      </p:sp>
      <p:graphicFrame>
        <p:nvGraphicFramePr>
          <p:cNvPr id="21" name="Oggetto 20">
            <a:extLst>
              <a:ext uri="{FF2B5EF4-FFF2-40B4-BE49-F238E27FC236}">
                <a16:creationId xmlns:a16="http://schemas.microsoft.com/office/drawing/2014/main" id="{C8979FF9-9DA4-904F-D007-76D39A94EA19}"/>
              </a:ext>
            </a:extLst>
          </p:cNvPr>
          <p:cNvGraphicFramePr>
            <a:graphicFrameLocks noChangeAspect="1"/>
          </p:cNvGraphicFramePr>
          <p:nvPr>
            <p:extLst>
              <p:ext uri="{D42A27DB-BD31-4B8C-83A1-F6EECF244321}">
                <p14:modId xmlns:p14="http://schemas.microsoft.com/office/powerpoint/2010/main" val="3128561036"/>
              </p:ext>
            </p:extLst>
          </p:nvPr>
        </p:nvGraphicFramePr>
        <p:xfrm>
          <a:off x="838201" y="4930997"/>
          <a:ext cx="5257800" cy="1218695"/>
        </p:xfrm>
        <a:graphic>
          <a:graphicData uri="http://schemas.openxmlformats.org/presentationml/2006/ole">
            <mc:AlternateContent xmlns:mc="http://schemas.openxmlformats.org/markup-compatibility/2006">
              <mc:Choice xmlns:v="urn:schemas-microsoft-com:vml" Requires="v">
                <p:oleObj name="Equation" r:id="rId14" imgW="2895480" imgH="672840" progId="Equation.DSMT4">
                  <p:embed/>
                </p:oleObj>
              </mc:Choice>
              <mc:Fallback>
                <p:oleObj name="Equation" r:id="rId14" imgW="2895480" imgH="672840" progId="Equation.DSMT4">
                  <p:embed/>
                  <p:pic>
                    <p:nvPicPr>
                      <p:cNvPr id="15" name="Oggetto 14">
                        <a:extLst>
                          <a:ext uri="{FF2B5EF4-FFF2-40B4-BE49-F238E27FC236}">
                            <a16:creationId xmlns:a16="http://schemas.microsoft.com/office/drawing/2014/main" id="{3E9ADA21-70D4-495D-D9E7-7CB946D6B46C}"/>
                          </a:ext>
                        </a:extLst>
                      </p:cNvPr>
                      <p:cNvPicPr>
                        <a:picLocks noChangeAspect="1" noChangeArrowheads="1"/>
                      </p:cNvPicPr>
                      <p:nvPr/>
                    </p:nvPicPr>
                    <p:blipFill>
                      <a:blip r:embed="rId15"/>
                      <a:srcRect/>
                      <a:stretch>
                        <a:fillRect/>
                      </a:stretch>
                    </p:blipFill>
                    <p:spPr bwMode="auto">
                      <a:xfrm>
                        <a:off x="838201" y="4930997"/>
                        <a:ext cx="5257800" cy="121869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9006F756-D793-0270-2481-B97E4B6C9848}"/>
              </a:ext>
            </a:extLst>
          </p:cNvPr>
          <p:cNvSpPr txBox="1"/>
          <p:nvPr/>
        </p:nvSpPr>
        <p:spPr>
          <a:xfrm>
            <a:off x="6998714" y="4987253"/>
            <a:ext cx="4419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discrete-time equation is valid at any frequency</a:t>
            </a:r>
          </a:p>
        </p:txBody>
      </p:sp>
      <p:sp>
        <p:nvSpPr>
          <p:cNvPr id="23" name="Freccia a sinistra 22">
            <a:extLst>
              <a:ext uri="{FF2B5EF4-FFF2-40B4-BE49-F238E27FC236}">
                <a16:creationId xmlns:a16="http://schemas.microsoft.com/office/drawing/2014/main" id="{619A8808-BB20-DF79-D537-91B29D5173EE}"/>
              </a:ext>
            </a:extLst>
          </p:cNvPr>
          <p:cNvSpPr/>
          <p:nvPr/>
        </p:nvSpPr>
        <p:spPr>
          <a:xfrm>
            <a:off x="6443662" y="5268858"/>
            <a:ext cx="528196" cy="46166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EC6E1F87-1DEA-CE36-D92F-BF703C20CC52}"/>
              </a:ext>
            </a:extLst>
          </p:cNvPr>
          <p:cNvGraphicFramePr>
            <a:graphicFrameLocks noChangeAspect="1"/>
          </p:cNvGraphicFramePr>
          <p:nvPr>
            <p:extLst>
              <p:ext uri="{D42A27DB-BD31-4B8C-83A1-F6EECF244321}">
                <p14:modId xmlns:p14="http://schemas.microsoft.com/office/powerpoint/2010/main" val="2100038359"/>
              </p:ext>
            </p:extLst>
          </p:nvPr>
        </p:nvGraphicFramePr>
        <p:xfrm>
          <a:off x="10523536" y="5577473"/>
          <a:ext cx="1116013" cy="457200"/>
        </p:xfrm>
        <a:graphic>
          <a:graphicData uri="http://schemas.openxmlformats.org/presentationml/2006/ole">
            <mc:AlternateContent xmlns:mc="http://schemas.openxmlformats.org/markup-compatibility/2006">
              <mc:Choice xmlns:v="urn:schemas-microsoft-com:vml" Requires="v">
                <p:oleObj name="Equation" r:id="rId16" imgW="558720" imgH="228600" progId="Equation.DSMT4">
                  <p:embed/>
                </p:oleObj>
              </mc:Choice>
              <mc:Fallback>
                <p:oleObj name="Equation" r:id="rId16" imgW="558720" imgH="228600" progId="Equation.DSMT4">
                  <p:embed/>
                  <p:pic>
                    <p:nvPicPr>
                      <p:cNvPr id="27" name="Oggetto 26">
                        <a:extLst>
                          <a:ext uri="{FF2B5EF4-FFF2-40B4-BE49-F238E27FC236}">
                            <a16:creationId xmlns:a16="http://schemas.microsoft.com/office/drawing/2014/main" id="{35438C13-8BD5-EA29-B28C-6FA6B2F8C6B6}"/>
                          </a:ext>
                        </a:extLst>
                      </p:cNvPr>
                      <p:cNvPicPr>
                        <a:picLocks noChangeAspect="1" noChangeArrowheads="1"/>
                      </p:cNvPicPr>
                      <p:nvPr/>
                    </p:nvPicPr>
                    <p:blipFill>
                      <a:blip r:embed="rId17"/>
                      <a:srcRect/>
                      <a:stretch>
                        <a:fillRect/>
                      </a:stretch>
                    </p:blipFill>
                    <p:spPr bwMode="auto">
                      <a:xfrm>
                        <a:off x="10523536" y="5577473"/>
                        <a:ext cx="1116013" cy="457200"/>
                      </a:xfrm>
                      <a:prstGeom prst="rect">
                        <a:avLst/>
                      </a:prstGeom>
                      <a:noFill/>
                    </p:spPr>
                  </p:pic>
                </p:oleObj>
              </mc:Fallback>
            </mc:AlternateContent>
          </a:graphicData>
        </a:graphic>
      </p:graphicFrame>
      <p:grpSp>
        <p:nvGrpSpPr>
          <p:cNvPr id="28" name="Gruppo 27">
            <a:extLst>
              <a:ext uri="{FF2B5EF4-FFF2-40B4-BE49-F238E27FC236}">
                <a16:creationId xmlns:a16="http://schemas.microsoft.com/office/drawing/2014/main" id="{A3F45879-B0FF-1AA4-C942-C94CFD6F3187}"/>
              </a:ext>
            </a:extLst>
          </p:cNvPr>
          <p:cNvGrpSpPr/>
          <p:nvPr/>
        </p:nvGrpSpPr>
        <p:grpSpPr>
          <a:xfrm>
            <a:off x="10819504" y="5423322"/>
            <a:ext cx="529091" cy="751339"/>
            <a:chOff x="10819504" y="5372100"/>
            <a:chExt cx="529091" cy="802561"/>
          </a:xfrm>
        </p:grpSpPr>
        <p:cxnSp>
          <p:nvCxnSpPr>
            <p:cNvPr id="26" name="Connettore diritto 25">
              <a:extLst>
                <a:ext uri="{FF2B5EF4-FFF2-40B4-BE49-F238E27FC236}">
                  <a16:creationId xmlns:a16="http://schemas.microsoft.com/office/drawing/2014/main" id="{B3C1A947-6687-6864-FBF7-525E481E2B79}"/>
                </a:ext>
              </a:extLst>
            </p:cNvPr>
            <p:cNvCxnSpPr/>
            <p:nvPr/>
          </p:nvCxnSpPr>
          <p:spPr>
            <a:xfrm flipV="1">
              <a:off x="10824519" y="5372100"/>
              <a:ext cx="524076" cy="7775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D90CE1D9-388E-FC24-CF4B-B45A00C7ECFC}"/>
                </a:ext>
              </a:extLst>
            </p:cNvPr>
            <p:cNvCxnSpPr>
              <a:cxnSpLocks/>
            </p:cNvCxnSpPr>
            <p:nvPr/>
          </p:nvCxnSpPr>
          <p:spPr>
            <a:xfrm>
              <a:off x="10819504" y="5397069"/>
              <a:ext cx="524076" cy="7775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28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5937"/>
            <a:ext cx="10515600" cy="662397"/>
          </a:xfrm>
        </p:spPr>
        <p:txBody>
          <a:bodyPr>
            <a:normAutofit/>
          </a:bodyPr>
          <a:lstStyle/>
          <a:p>
            <a:r>
              <a:rPr lang="en-US" sz="2800" dirty="0"/>
              <a:t>Non-idealities in (SC) circuits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3</a:t>
            </a:fld>
            <a:endParaRPr lang="en-US" dirty="0"/>
          </a:p>
        </p:txBody>
      </p:sp>
      <p:sp>
        <p:nvSpPr>
          <p:cNvPr id="7" name="CasellaDiTesto 6">
            <a:extLst>
              <a:ext uri="{FF2B5EF4-FFF2-40B4-BE49-F238E27FC236}">
                <a16:creationId xmlns:a16="http://schemas.microsoft.com/office/drawing/2014/main" id="{B36F42E8-329F-4279-9E95-197A7A5F4395}"/>
              </a:ext>
            </a:extLst>
          </p:cNvPr>
          <p:cNvSpPr txBox="1"/>
          <p:nvPr/>
        </p:nvSpPr>
        <p:spPr>
          <a:xfrm>
            <a:off x="1271010" y="935257"/>
            <a:ext cx="6141425"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Sampling of a voltage on a capacitor: errors</a:t>
            </a:r>
          </a:p>
          <a:p>
            <a:pPr marL="342900" indent="-342900">
              <a:buFont typeface="Arial" panose="020B0604020202020204" pitchFamily="34" charset="0"/>
              <a:buChar char="•"/>
            </a:pPr>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noise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Charge injection</a:t>
            </a:r>
          </a:p>
        </p:txBody>
      </p:sp>
      <p:sp>
        <p:nvSpPr>
          <p:cNvPr id="8" name="CasellaDiTesto 7">
            <a:extLst>
              <a:ext uri="{FF2B5EF4-FFF2-40B4-BE49-F238E27FC236}">
                <a16:creationId xmlns:a16="http://schemas.microsoft.com/office/drawing/2014/main" id="{380FC42B-AA79-4FE3-A9DB-74A32FD60C80}"/>
              </a:ext>
            </a:extLst>
          </p:cNvPr>
          <p:cNvSpPr txBox="1"/>
          <p:nvPr/>
        </p:nvSpPr>
        <p:spPr>
          <a:xfrm>
            <a:off x="569501" y="2384509"/>
            <a:ext cx="3076483" cy="1077218"/>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The </a:t>
            </a:r>
            <a:r>
              <a:rPr lang="en-US" sz="3200" i="1" dirty="0" err="1">
                <a:latin typeface="Arial" panose="020B0604020202020204" pitchFamily="34" charset="0"/>
                <a:cs typeface="Arial" panose="020B0604020202020204" pitchFamily="34" charset="0"/>
              </a:rPr>
              <a:t>kT</a:t>
            </a:r>
            <a:r>
              <a:rPr lang="en-US" sz="3200" i="1" dirty="0">
                <a:latin typeface="Arial" panose="020B0604020202020204" pitchFamily="34" charset="0"/>
                <a:cs typeface="Arial" panose="020B0604020202020204" pitchFamily="34" charset="0"/>
              </a:rPr>
              <a:t>/C</a:t>
            </a:r>
            <a:r>
              <a:rPr lang="en-US" sz="3200" dirty="0">
                <a:latin typeface="Arial" panose="020B0604020202020204" pitchFamily="34" charset="0"/>
                <a:cs typeface="Arial" panose="020B0604020202020204" pitchFamily="34" charset="0"/>
              </a:rPr>
              <a:t> noise:</a:t>
            </a:r>
          </a:p>
          <a:p>
            <a:r>
              <a:rPr lang="en-US" sz="2400" dirty="0">
                <a:latin typeface="Arial" panose="020B0604020202020204" pitchFamily="34" charset="0"/>
                <a:cs typeface="Arial" panose="020B0604020202020204" pitchFamily="34" charset="0"/>
              </a:rPr>
              <a:t>a simple example</a:t>
            </a:r>
            <a:r>
              <a:rPr lang="en-US" sz="3200" dirty="0">
                <a:latin typeface="Arial" panose="020B0604020202020204" pitchFamily="34" charset="0"/>
                <a:cs typeface="Arial" panose="020B0604020202020204" pitchFamily="34" charset="0"/>
              </a:rPr>
              <a:t> </a:t>
            </a:r>
          </a:p>
        </p:txBody>
      </p:sp>
      <p:pic>
        <p:nvPicPr>
          <p:cNvPr id="10" name="Elemento grafico 9">
            <a:extLst>
              <a:ext uri="{FF2B5EF4-FFF2-40B4-BE49-F238E27FC236}">
                <a16:creationId xmlns:a16="http://schemas.microsoft.com/office/drawing/2014/main" id="{9772C435-BEB7-4BB8-9E78-4EEE875F5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817" y="3565318"/>
            <a:ext cx="2352675" cy="1485900"/>
          </a:xfrm>
          <a:prstGeom prst="rect">
            <a:avLst/>
          </a:prstGeom>
        </p:spPr>
      </p:pic>
      <p:sp>
        <p:nvSpPr>
          <p:cNvPr id="3" name="CasellaDiTesto 2">
            <a:extLst>
              <a:ext uri="{FF2B5EF4-FFF2-40B4-BE49-F238E27FC236}">
                <a16:creationId xmlns:a16="http://schemas.microsoft.com/office/drawing/2014/main" id="{2C110430-2687-4E35-ABE7-5C93767B533D}"/>
              </a:ext>
            </a:extLst>
          </p:cNvPr>
          <p:cNvSpPr txBox="1"/>
          <p:nvPr/>
        </p:nvSpPr>
        <p:spPr>
          <a:xfrm>
            <a:off x="8214478" y="1867636"/>
            <a:ext cx="358611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V</a:t>
            </a:r>
            <a:r>
              <a:rPr lang="en-US" sz="2400">
                <a:latin typeface="Symbol" panose="05050102010706020507" pitchFamily="18" charset="2"/>
                <a:cs typeface="Arial" panose="020B0604020202020204" pitchFamily="34" charset="0"/>
              </a:rPr>
              <a:t>e</a:t>
            </a:r>
            <a:r>
              <a:rPr lang="en-US" sz="2400">
                <a:latin typeface="Arial" panose="020B0604020202020204" pitchFamily="34" charset="0"/>
                <a:cs typeface="Arial" panose="020B0604020202020204" pitchFamily="34" charset="0"/>
              </a:rPr>
              <a:t> is present even if the switch is perfectly ideal</a:t>
            </a:r>
          </a:p>
        </p:txBody>
      </p:sp>
      <p:pic>
        <p:nvPicPr>
          <p:cNvPr id="14" name="Elemento grafico 13">
            <a:extLst>
              <a:ext uri="{FF2B5EF4-FFF2-40B4-BE49-F238E27FC236}">
                <a16:creationId xmlns:a16="http://schemas.microsoft.com/office/drawing/2014/main" id="{B55047BE-166C-40D2-9B52-B471377382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2988" y="3155608"/>
            <a:ext cx="3743030" cy="2852369"/>
          </a:xfrm>
          <a:prstGeom prst="rect">
            <a:avLst/>
          </a:prstGeom>
        </p:spPr>
      </p:pic>
      <p:sp>
        <p:nvSpPr>
          <p:cNvPr id="15" name="CasellaDiTesto 14">
            <a:extLst>
              <a:ext uri="{FF2B5EF4-FFF2-40B4-BE49-F238E27FC236}">
                <a16:creationId xmlns:a16="http://schemas.microsoft.com/office/drawing/2014/main" id="{CFED8D29-2A45-4340-A523-74738BB86E3E}"/>
              </a:ext>
            </a:extLst>
          </p:cNvPr>
          <p:cNvSpPr txBox="1"/>
          <p:nvPr/>
        </p:nvSpPr>
        <p:spPr>
          <a:xfrm>
            <a:off x="9370244" y="3219471"/>
            <a:ext cx="1983556"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What is the origin of V</a:t>
            </a:r>
            <a:r>
              <a:rPr lang="en-US" sz="2400">
                <a:latin typeface="Symbol" panose="05050102010706020507" pitchFamily="18" charset="2"/>
                <a:cs typeface="Arial" panose="020B0604020202020204" pitchFamily="34" charset="0"/>
              </a:rPr>
              <a:t>e ?</a:t>
            </a:r>
          </a:p>
        </p:txBody>
      </p:sp>
      <p:sp>
        <p:nvSpPr>
          <p:cNvPr id="16" name="CasellaDiTesto 15">
            <a:extLst>
              <a:ext uri="{FF2B5EF4-FFF2-40B4-BE49-F238E27FC236}">
                <a16:creationId xmlns:a16="http://schemas.microsoft.com/office/drawing/2014/main" id="{F8F592C9-E4BC-4407-86EC-5B2F05C75A82}"/>
              </a:ext>
            </a:extLst>
          </p:cNvPr>
          <p:cNvSpPr txBox="1"/>
          <p:nvPr/>
        </p:nvSpPr>
        <p:spPr>
          <a:xfrm>
            <a:off x="857839" y="5241303"/>
            <a:ext cx="318076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Phase 1: track</a:t>
            </a:r>
          </a:p>
          <a:p>
            <a:r>
              <a:rPr lang="en-US" sz="2400">
                <a:latin typeface="Arial" panose="020B0604020202020204" pitchFamily="34" charset="0"/>
                <a:cs typeface="Arial" panose="020B0604020202020204" pitchFamily="34" charset="0"/>
              </a:rPr>
              <a:t>Phase 2: hold</a:t>
            </a:r>
          </a:p>
        </p:txBody>
      </p:sp>
      <p:sp>
        <p:nvSpPr>
          <p:cNvPr id="6" name="CasellaDiTesto 5">
            <a:extLst>
              <a:ext uri="{FF2B5EF4-FFF2-40B4-BE49-F238E27FC236}">
                <a16:creationId xmlns:a16="http://schemas.microsoft.com/office/drawing/2014/main" id="{E0F8ED45-7AAD-458E-AA28-A61C914D1FFB}"/>
              </a:ext>
            </a:extLst>
          </p:cNvPr>
          <p:cNvSpPr txBox="1"/>
          <p:nvPr/>
        </p:nvSpPr>
        <p:spPr>
          <a:xfrm>
            <a:off x="4391989" y="2261481"/>
            <a:ext cx="307648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Simple example:</a:t>
            </a:r>
          </a:p>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constant</a:t>
            </a:r>
          </a:p>
        </p:txBody>
      </p:sp>
      <p:grpSp>
        <p:nvGrpSpPr>
          <p:cNvPr id="13" name="Gruppo 12">
            <a:extLst>
              <a:ext uri="{FF2B5EF4-FFF2-40B4-BE49-F238E27FC236}">
                <a16:creationId xmlns:a16="http://schemas.microsoft.com/office/drawing/2014/main" id="{4791EC42-DF25-4C46-AC28-563EC3946C43}"/>
              </a:ext>
            </a:extLst>
          </p:cNvPr>
          <p:cNvGrpSpPr/>
          <p:nvPr/>
        </p:nvGrpSpPr>
        <p:grpSpPr>
          <a:xfrm>
            <a:off x="6333891" y="3092479"/>
            <a:ext cx="2189825" cy="1702545"/>
            <a:chOff x="6356193" y="3092479"/>
            <a:chExt cx="2189825" cy="1702545"/>
          </a:xfrm>
        </p:grpSpPr>
        <p:sp>
          <p:nvSpPr>
            <p:cNvPr id="9" name="Rettangolo 8">
              <a:extLst>
                <a:ext uri="{FF2B5EF4-FFF2-40B4-BE49-F238E27FC236}">
                  <a16:creationId xmlns:a16="http://schemas.microsoft.com/office/drawing/2014/main" id="{79D94590-D5A6-46D0-8E1A-5306631FB160}"/>
                </a:ext>
              </a:extLst>
            </p:cNvPr>
            <p:cNvSpPr/>
            <p:nvPr/>
          </p:nvSpPr>
          <p:spPr>
            <a:xfrm>
              <a:off x="6434254" y="3092479"/>
              <a:ext cx="2111764" cy="1702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diritto 11">
              <a:extLst>
                <a:ext uri="{FF2B5EF4-FFF2-40B4-BE49-F238E27FC236}">
                  <a16:creationId xmlns:a16="http://schemas.microsoft.com/office/drawing/2014/main" id="{A98BE9AC-F6F0-442A-B48A-4BF5355AEB1F}"/>
                </a:ext>
              </a:extLst>
            </p:cNvPr>
            <p:cNvCxnSpPr/>
            <p:nvPr/>
          </p:nvCxnSpPr>
          <p:spPr>
            <a:xfrm>
              <a:off x="6356193" y="4095072"/>
              <a:ext cx="218563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4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5" grpId="0"/>
      <p:bldP spid="1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Random nature of V</a:t>
            </a:r>
            <a:r>
              <a:rPr lang="it-IT" dirty="0">
                <a:latin typeface="Symbol" panose="05050102010706020507" pitchFamily="18" charset="2"/>
              </a:rPr>
              <a:t>e</a:t>
            </a:r>
            <a:endParaRPr lang="en-US" dirty="0">
              <a:latin typeface="Symbol" panose="05050102010706020507" pitchFamily="18" charset="2"/>
            </a:endParaRP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1C85E98E-A5B5-4B67-9FE8-C164F2892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8979" y="2353262"/>
            <a:ext cx="4754055" cy="3465456"/>
          </a:xfrm>
          <a:prstGeom prst="rect">
            <a:avLst/>
          </a:prstGeom>
        </p:spPr>
      </p:pic>
      <p:pic>
        <p:nvPicPr>
          <p:cNvPr id="6" name="Elemento grafico 5">
            <a:extLst>
              <a:ext uri="{FF2B5EF4-FFF2-40B4-BE49-F238E27FC236}">
                <a16:creationId xmlns:a16="http://schemas.microsoft.com/office/drawing/2014/main" id="{C1082869-2AFA-4B15-B7D4-E96C83BF59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395" y="3054484"/>
            <a:ext cx="2352675" cy="1485900"/>
          </a:xfrm>
          <a:prstGeom prst="rect">
            <a:avLst/>
          </a:prstGeom>
        </p:spPr>
      </p:pic>
      <p:sp>
        <p:nvSpPr>
          <p:cNvPr id="7" name="CasellaDiTesto 6">
            <a:extLst>
              <a:ext uri="{FF2B5EF4-FFF2-40B4-BE49-F238E27FC236}">
                <a16:creationId xmlns:a16="http://schemas.microsoft.com/office/drawing/2014/main" id="{BAFBBFB0-7120-4DB8-8B60-42829D386A0B}"/>
              </a:ext>
            </a:extLst>
          </p:cNvPr>
          <p:cNvSpPr txBox="1"/>
          <p:nvPr/>
        </p:nvSpPr>
        <p:spPr>
          <a:xfrm>
            <a:off x="1005133" y="1058612"/>
            <a:ext cx="1018173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Repeating the sampling operation several time, the error is everytime different both in terms of magnitude and sign: it is a </a:t>
            </a:r>
            <a:r>
              <a:rPr lang="en-US" sz="2400" b="1">
                <a:latin typeface="Arial" panose="020B0604020202020204" pitchFamily="34" charset="0"/>
                <a:cs typeface="Arial" panose="020B0604020202020204" pitchFamily="34" charset="0"/>
              </a:rPr>
              <a:t>random process</a:t>
            </a:r>
          </a:p>
        </p:txBody>
      </p:sp>
      <p:graphicFrame>
        <p:nvGraphicFramePr>
          <p:cNvPr id="9" name="Oggetto 8">
            <a:extLst>
              <a:ext uri="{FF2B5EF4-FFF2-40B4-BE49-F238E27FC236}">
                <a16:creationId xmlns:a16="http://schemas.microsoft.com/office/drawing/2014/main" id="{66B8F707-25D5-422D-B342-FF959D81894F}"/>
              </a:ext>
            </a:extLst>
          </p:cNvPr>
          <p:cNvGraphicFramePr>
            <a:graphicFrameLocks noChangeAspect="1"/>
          </p:cNvGraphicFramePr>
          <p:nvPr>
            <p:extLst>
              <p:ext uri="{D42A27DB-BD31-4B8C-83A1-F6EECF244321}">
                <p14:modId xmlns:p14="http://schemas.microsoft.com/office/powerpoint/2010/main" val="2240360731"/>
              </p:ext>
            </p:extLst>
          </p:nvPr>
        </p:nvGraphicFramePr>
        <p:xfrm>
          <a:off x="8994201" y="4404567"/>
          <a:ext cx="2192666" cy="1046499"/>
        </p:xfrm>
        <a:graphic>
          <a:graphicData uri="http://schemas.openxmlformats.org/presentationml/2006/ole">
            <mc:AlternateContent xmlns:mc="http://schemas.openxmlformats.org/markup-compatibility/2006">
              <mc:Choice xmlns:v="urn:schemas-microsoft-com:vml" Requires="v">
                <p:oleObj name="Equation" r:id="rId6" imgW="837836" imgH="393529" progId="Equation.DSMT4">
                  <p:embed/>
                </p:oleObj>
              </mc:Choice>
              <mc:Fallback>
                <p:oleObj name="Equation" r:id="rId6" imgW="837836" imgH="393529"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4201" y="4404567"/>
                        <a:ext cx="2192666" cy="1046499"/>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5DC4A17E-647C-43D5-A3A0-CC776F5437DA}"/>
              </a:ext>
            </a:extLst>
          </p:cNvPr>
          <p:cNvSpPr txBox="1"/>
          <p:nvPr/>
        </p:nvSpPr>
        <p:spPr>
          <a:xfrm>
            <a:off x="8587819" y="2177592"/>
            <a:ext cx="304878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Its mean square value is determined only by: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capacitor value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D4691-D12C-4D37-AFB4-898773F083E7}"/>
              </a:ext>
            </a:extLst>
          </p:cNvPr>
          <p:cNvSpPr>
            <a:spLocks noGrp="1"/>
          </p:cNvSpPr>
          <p:nvPr>
            <p:ph type="title"/>
          </p:nvPr>
        </p:nvSpPr>
        <p:spPr>
          <a:xfrm>
            <a:off x="838199" y="135040"/>
            <a:ext cx="10515600" cy="662397"/>
          </a:xfrm>
        </p:spPr>
        <p:txBody>
          <a:bodyPr/>
          <a:lstStyle/>
          <a:p>
            <a:r>
              <a:rPr lang="en-US"/>
              <a:t>Origin of the kT/C noise</a:t>
            </a:r>
          </a:p>
        </p:txBody>
      </p:sp>
      <p:sp>
        <p:nvSpPr>
          <p:cNvPr id="3" name="Segnaposto piè di pagina 2">
            <a:extLst>
              <a:ext uri="{FF2B5EF4-FFF2-40B4-BE49-F238E27FC236}">
                <a16:creationId xmlns:a16="http://schemas.microsoft.com/office/drawing/2014/main" id="{3BD604C6-AFC9-4DB7-8074-AECE772B5EA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37F7F5-A6D3-466E-A255-0F2F9EF7B246}"/>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A070F9C2-0B2C-4490-8952-B4F90985DB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2530" y="583580"/>
            <a:ext cx="2689732" cy="1960673"/>
          </a:xfrm>
          <a:prstGeom prst="rect">
            <a:avLst/>
          </a:prstGeom>
        </p:spPr>
      </p:pic>
      <p:graphicFrame>
        <p:nvGraphicFramePr>
          <p:cNvPr id="6" name="Oggetto 5">
            <a:extLst>
              <a:ext uri="{FF2B5EF4-FFF2-40B4-BE49-F238E27FC236}">
                <a16:creationId xmlns:a16="http://schemas.microsoft.com/office/drawing/2014/main" id="{2797848B-9E2C-4ED5-98A7-682AF90A75FD}"/>
              </a:ext>
            </a:extLst>
          </p:cNvPr>
          <p:cNvGraphicFramePr>
            <a:graphicFrameLocks noChangeAspect="1"/>
          </p:cNvGraphicFramePr>
          <p:nvPr>
            <p:extLst>
              <p:ext uri="{D42A27DB-BD31-4B8C-83A1-F6EECF244321}">
                <p14:modId xmlns:p14="http://schemas.microsoft.com/office/powerpoint/2010/main" val="2130185204"/>
              </p:ext>
            </p:extLst>
          </p:nvPr>
        </p:nvGraphicFramePr>
        <p:xfrm>
          <a:off x="755031" y="2788141"/>
          <a:ext cx="2192666" cy="1046499"/>
        </p:xfrm>
        <a:graphic>
          <a:graphicData uri="http://schemas.openxmlformats.org/presentationml/2006/ole">
            <mc:AlternateContent xmlns:mc="http://schemas.openxmlformats.org/markup-compatibility/2006">
              <mc:Choice xmlns:v="urn:schemas-microsoft-com:vml" Requires="v">
                <p:oleObj name="Equation" r:id="rId4" imgW="837836" imgH="393529" progId="Equation.DSMT4">
                  <p:embed/>
                </p:oleObj>
              </mc:Choice>
              <mc:Fallback>
                <p:oleObj name="Equation" r:id="rId4" imgW="837836" imgH="393529" progId="Equation.DSMT4">
                  <p:embed/>
                  <p:pic>
                    <p:nvPicPr>
                      <p:cNvPr id="9" name="Oggetto 8">
                        <a:extLst>
                          <a:ext uri="{FF2B5EF4-FFF2-40B4-BE49-F238E27FC236}">
                            <a16:creationId xmlns:a16="http://schemas.microsoft.com/office/drawing/2014/main" id="{66B8F707-25D5-422D-B342-FF959D818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31" y="2788141"/>
                        <a:ext cx="2192666" cy="1046499"/>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F6F2477-2D5D-4577-B2D9-AFB1183C13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2803" y="635884"/>
            <a:ext cx="3651313" cy="1960673"/>
          </a:xfrm>
          <a:prstGeom prst="rect">
            <a:avLst/>
          </a:prstGeom>
        </p:spPr>
      </p:pic>
      <p:pic>
        <p:nvPicPr>
          <p:cNvPr id="13" name="Immagine 12">
            <a:extLst>
              <a:ext uri="{FF2B5EF4-FFF2-40B4-BE49-F238E27FC236}">
                <a16:creationId xmlns:a16="http://schemas.microsoft.com/office/drawing/2014/main" id="{A44B1914-94F3-4F86-9F0D-67C766CE7E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0061" y="3025154"/>
            <a:ext cx="5437786" cy="3014261"/>
          </a:xfrm>
          <a:prstGeom prst="rect">
            <a:avLst/>
          </a:prstGeom>
        </p:spPr>
      </p:pic>
      <p:sp>
        <p:nvSpPr>
          <p:cNvPr id="14" name="CasellaDiTesto 13">
            <a:extLst>
              <a:ext uri="{FF2B5EF4-FFF2-40B4-BE49-F238E27FC236}">
                <a16:creationId xmlns:a16="http://schemas.microsoft.com/office/drawing/2014/main" id="{6D438D03-8D94-4FCA-8B5E-312C40DCAA19}"/>
              </a:ext>
            </a:extLst>
          </p:cNvPr>
          <p:cNvSpPr txBox="1"/>
          <p:nvPr/>
        </p:nvSpPr>
        <p:spPr>
          <a:xfrm>
            <a:off x="3846137" y="892303"/>
            <a:ext cx="4155162"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 us add a series resistance: it can be due to the </a:t>
            </a:r>
            <a:r>
              <a:rPr lang="en-US" sz="2400" u="sng" dirty="0">
                <a:latin typeface="Arial" panose="020B0604020202020204" pitchFamily="34" charset="0"/>
                <a:cs typeface="Arial" panose="020B0604020202020204" pitchFamily="34" charset="0"/>
              </a:rPr>
              <a:t>switch on-resistance</a:t>
            </a:r>
            <a:r>
              <a:rPr lang="en-US" sz="2400" dirty="0">
                <a:latin typeface="Arial" panose="020B0604020202020204" pitchFamily="34" charset="0"/>
                <a:cs typeface="Arial" panose="020B0604020202020204" pitchFamily="34" charset="0"/>
              </a:rPr>
              <a:t> and to the equivalent </a:t>
            </a:r>
            <a:r>
              <a:rPr lang="en-US" sz="2400" u="sng" dirty="0">
                <a:latin typeface="Arial" panose="020B0604020202020204" pitchFamily="34" charset="0"/>
                <a:cs typeface="Arial" panose="020B0604020202020204" pitchFamily="34" charset="0"/>
              </a:rPr>
              <a:t>resistance of voltage source</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p:txBody>
      </p:sp>
      <p:sp>
        <p:nvSpPr>
          <p:cNvPr id="15" name="CasellaDiTesto 14">
            <a:extLst>
              <a:ext uri="{FF2B5EF4-FFF2-40B4-BE49-F238E27FC236}">
                <a16:creationId xmlns:a16="http://schemas.microsoft.com/office/drawing/2014/main" id="{F27A0775-7E8C-4F92-A419-97D18350BF6C}"/>
              </a:ext>
            </a:extLst>
          </p:cNvPr>
          <p:cNvSpPr txBox="1"/>
          <p:nvPr/>
        </p:nvSpPr>
        <p:spPr>
          <a:xfrm>
            <a:off x="602530" y="3959258"/>
            <a:ext cx="442195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Now it is clearer: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was already fluctuating due to the noise of the resistor and we simply sample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together with the noise sampled at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S</a:t>
            </a:r>
            <a:endParaRPr lang="en-US" sz="2400" i="1" baseline="-25000" dirty="0">
              <a:latin typeface="Arial" panose="020B0604020202020204" pitchFamily="34" charset="0"/>
              <a:cs typeface="Arial" panose="020B0604020202020204" pitchFamily="34" charset="0"/>
            </a:endParaRPr>
          </a:p>
        </p:txBody>
      </p:sp>
      <p:sp>
        <p:nvSpPr>
          <p:cNvPr id="16" name="Figura a mano libera: forma 15">
            <a:extLst>
              <a:ext uri="{FF2B5EF4-FFF2-40B4-BE49-F238E27FC236}">
                <a16:creationId xmlns:a16="http://schemas.microsoft.com/office/drawing/2014/main" id="{D199525C-8B42-4169-8C8A-A206513E6B26}"/>
              </a:ext>
            </a:extLst>
          </p:cNvPr>
          <p:cNvSpPr/>
          <p:nvPr/>
        </p:nvSpPr>
        <p:spPr>
          <a:xfrm>
            <a:off x="4967926" y="4675695"/>
            <a:ext cx="2092750" cy="328411"/>
          </a:xfrm>
          <a:custGeom>
            <a:avLst/>
            <a:gdLst>
              <a:gd name="connsiteX0" fmla="*/ 0 w 2092750"/>
              <a:gd name="connsiteY0" fmla="*/ 37707 h 328411"/>
              <a:gd name="connsiteX1" fmla="*/ 565608 w 2092750"/>
              <a:gd name="connsiteY1" fmla="*/ 207390 h 328411"/>
              <a:gd name="connsiteX2" fmla="*/ 895546 w 2092750"/>
              <a:gd name="connsiteY2" fmla="*/ 311084 h 328411"/>
              <a:gd name="connsiteX3" fmla="*/ 1574276 w 2092750"/>
              <a:gd name="connsiteY3" fmla="*/ 311084 h 328411"/>
              <a:gd name="connsiteX4" fmla="*/ 1894787 w 2092750"/>
              <a:gd name="connsiteY4" fmla="*/ 141402 h 328411"/>
              <a:gd name="connsiteX5" fmla="*/ 2092750 w 2092750"/>
              <a:gd name="connsiteY5" fmla="*/ 0 h 328411"/>
              <a:gd name="connsiteX6" fmla="*/ 2092750 w 2092750"/>
              <a:gd name="connsiteY6" fmla="*/ 0 h 3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750" h="328411">
                <a:moveTo>
                  <a:pt x="0" y="37707"/>
                </a:moveTo>
                <a:lnTo>
                  <a:pt x="565608" y="207390"/>
                </a:lnTo>
                <a:cubicBezTo>
                  <a:pt x="714866" y="252953"/>
                  <a:pt x="727435" y="293802"/>
                  <a:pt x="895546" y="311084"/>
                </a:cubicBezTo>
                <a:cubicBezTo>
                  <a:pt x="1063657" y="328366"/>
                  <a:pt x="1407736" y="339364"/>
                  <a:pt x="1574276" y="311084"/>
                </a:cubicBezTo>
                <a:cubicBezTo>
                  <a:pt x="1740816" y="282804"/>
                  <a:pt x="1808375" y="193249"/>
                  <a:pt x="1894787" y="141402"/>
                </a:cubicBezTo>
                <a:cubicBezTo>
                  <a:pt x="1981199" y="89555"/>
                  <a:pt x="2092750" y="0"/>
                  <a:pt x="2092750" y="0"/>
                </a:cubicBezTo>
                <a:lnTo>
                  <a:pt x="2092750"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2A23C1E9-2840-46C9-AEA9-1FFA96C0F0F3}"/>
              </a:ext>
            </a:extLst>
          </p:cNvPr>
          <p:cNvSpPr/>
          <p:nvPr/>
        </p:nvSpPr>
        <p:spPr>
          <a:xfrm>
            <a:off x="7901609" y="1134076"/>
            <a:ext cx="1494295" cy="527767"/>
          </a:xfrm>
          <a:custGeom>
            <a:avLst/>
            <a:gdLst>
              <a:gd name="connsiteX0" fmla="*/ 0 w 2092750"/>
              <a:gd name="connsiteY0" fmla="*/ 37707 h 328411"/>
              <a:gd name="connsiteX1" fmla="*/ 565608 w 2092750"/>
              <a:gd name="connsiteY1" fmla="*/ 207390 h 328411"/>
              <a:gd name="connsiteX2" fmla="*/ 895546 w 2092750"/>
              <a:gd name="connsiteY2" fmla="*/ 311084 h 328411"/>
              <a:gd name="connsiteX3" fmla="*/ 1574276 w 2092750"/>
              <a:gd name="connsiteY3" fmla="*/ 311084 h 328411"/>
              <a:gd name="connsiteX4" fmla="*/ 1894787 w 2092750"/>
              <a:gd name="connsiteY4" fmla="*/ 141402 h 328411"/>
              <a:gd name="connsiteX5" fmla="*/ 2092750 w 2092750"/>
              <a:gd name="connsiteY5" fmla="*/ 0 h 328411"/>
              <a:gd name="connsiteX6" fmla="*/ 2092750 w 2092750"/>
              <a:gd name="connsiteY6" fmla="*/ 0 h 328411"/>
              <a:gd name="connsiteX0" fmla="*/ 0 w 2092750"/>
              <a:gd name="connsiteY0" fmla="*/ 37707 h 384203"/>
              <a:gd name="connsiteX1" fmla="*/ 565608 w 2092750"/>
              <a:gd name="connsiteY1" fmla="*/ 372038 h 384203"/>
              <a:gd name="connsiteX2" fmla="*/ 895546 w 2092750"/>
              <a:gd name="connsiteY2" fmla="*/ 311084 h 384203"/>
              <a:gd name="connsiteX3" fmla="*/ 1574276 w 2092750"/>
              <a:gd name="connsiteY3" fmla="*/ 311084 h 384203"/>
              <a:gd name="connsiteX4" fmla="*/ 1894787 w 2092750"/>
              <a:gd name="connsiteY4" fmla="*/ 141402 h 384203"/>
              <a:gd name="connsiteX5" fmla="*/ 2092750 w 2092750"/>
              <a:gd name="connsiteY5" fmla="*/ 0 h 384203"/>
              <a:gd name="connsiteX6" fmla="*/ 2092750 w 2092750"/>
              <a:gd name="connsiteY6" fmla="*/ 0 h 384203"/>
              <a:gd name="connsiteX0" fmla="*/ 0 w 2065275"/>
              <a:gd name="connsiteY0" fmla="*/ 453658 h 464080"/>
              <a:gd name="connsiteX1" fmla="*/ 538133 w 2065275"/>
              <a:gd name="connsiteY1" fmla="*/ 372038 h 464080"/>
              <a:gd name="connsiteX2" fmla="*/ 868071 w 2065275"/>
              <a:gd name="connsiteY2" fmla="*/ 311084 h 464080"/>
              <a:gd name="connsiteX3" fmla="*/ 1546801 w 2065275"/>
              <a:gd name="connsiteY3" fmla="*/ 311084 h 464080"/>
              <a:gd name="connsiteX4" fmla="*/ 1867312 w 2065275"/>
              <a:gd name="connsiteY4" fmla="*/ 141402 h 464080"/>
              <a:gd name="connsiteX5" fmla="*/ 2065275 w 2065275"/>
              <a:gd name="connsiteY5" fmla="*/ 0 h 464080"/>
              <a:gd name="connsiteX6" fmla="*/ 2065275 w 2065275"/>
              <a:gd name="connsiteY6" fmla="*/ 0 h 464080"/>
              <a:gd name="connsiteX0" fmla="*/ 0 w 2065275"/>
              <a:gd name="connsiteY0" fmla="*/ 453658 h 460146"/>
              <a:gd name="connsiteX1" fmla="*/ 496923 w 2065275"/>
              <a:gd name="connsiteY1" fmla="*/ 233387 h 460146"/>
              <a:gd name="connsiteX2" fmla="*/ 868071 w 2065275"/>
              <a:gd name="connsiteY2" fmla="*/ 311084 h 460146"/>
              <a:gd name="connsiteX3" fmla="*/ 1546801 w 2065275"/>
              <a:gd name="connsiteY3" fmla="*/ 311084 h 460146"/>
              <a:gd name="connsiteX4" fmla="*/ 1867312 w 2065275"/>
              <a:gd name="connsiteY4" fmla="*/ 141402 h 460146"/>
              <a:gd name="connsiteX5" fmla="*/ 2065275 w 2065275"/>
              <a:gd name="connsiteY5" fmla="*/ 0 h 460146"/>
              <a:gd name="connsiteX6" fmla="*/ 2065275 w 2065275"/>
              <a:gd name="connsiteY6" fmla="*/ 0 h 460146"/>
              <a:gd name="connsiteX0" fmla="*/ 0 w 2065275"/>
              <a:gd name="connsiteY0" fmla="*/ 453658 h 460146"/>
              <a:gd name="connsiteX1" fmla="*/ 496923 w 2065275"/>
              <a:gd name="connsiteY1" fmla="*/ 233387 h 460146"/>
              <a:gd name="connsiteX2" fmla="*/ 758175 w 2065275"/>
              <a:gd name="connsiteY2" fmla="*/ 120440 h 460146"/>
              <a:gd name="connsiteX3" fmla="*/ 1546801 w 2065275"/>
              <a:gd name="connsiteY3" fmla="*/ 311084 h 460146"/>
              <a:gd name="connsiteX4" fmla="*/ 1867312 w 2065275"/>
              <a:gd name="connsiteY4" fmla="*/ 141402 h 460146"/>
              <a:gd name="connsiteX5" fmla="*/ 2065275 w 2065275"/>
              <a:gd name="connsiteY5" fmla="*/ 0 h 460146"/>
              <a:gd name="connsiteX6" fmla="*/ 2065275 w 2065275"/>
              <a:gd name="connsiteY6" fmla="*/ 0 h 460146"/>
              <a:gd name="connsiteX0" fmla="*/ 0 w 2065275"/>
              <a:gd name="connsiteY0" fmla="*/ 453658 h 460146"/>
              <a:gd name="connsiteX1" fmla="*/ 496923 w 2065275"/>
              <a:gd name="connsiteY1" fmla="*/ 233387 h 460146"/>
              <a:gd name="connsiteX2" fmla="*/ 758175 w 2065275"/>
              <a:gd name="connsiteY2" fmla="*/ 120440 h 460146"/>
              <a:gd name="connsiteX3" fmla="*/ 1560538 w 2065275"/>
              <a:gd name="connsiteY3" fmla="*/ 250425 h 460146"/>
              <a:gd name="connsiteX4" fmla="*/ 1867312 w 2065275"/>
              <a:gd name="connsiteY4" fmla="*/ 141402 h 460146"/>
              <a:gd name="connsiteX5" fmla="*/ 2065275 w 2065275"/>
              <a:gd name="connsiteY5" fmla="*/ 0 h 460146"/>
              <a:gd name="connsiteX6" fmla="*/ 2065275 w 2065275"/>
              <a:gd name="connsiteY6" fmla="*/ 0 h 46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275" h="460146">
                <a:moveTo>
                  <a:pt x="0" y="453658"/>
                </a:moveTo>
                <a:cubicBezTo>
                  <a:pt x="188536" y="510219"/>
                  <a:pt x="308387" y="176826"/>
                  <a:pt x="496923" y="233387"/>
                </a:cubicBezTo>
                <a:cubicBezTo>
                  <a:pt x="646181" y="278950"/>
                  <a:pt x="580906" y="117600"/>
                  <a:pt x="758175" y="120440"/>
                </a:cubicBezTo>
                <a:cubicBezTo>
                  <a:pt x="935444" y="123280"/>
                  <a:pt x="1375682" y="246931"/>
                  <a:pt x="1560538" y="250425"/>
                </a:cubicBezTo>
                <a:cubicBezTo>
                  <a:pt x="1745394" y="253919"/>
                  <a:pt x="1783189" y="183140"/>
                  <a:pt x="1867312" y="141402"/>
                </a:cubicBezTo>
                <a:cubicBezTo>
                  <a:pt x="1951435" y="99664"/>
                  <a:pt x="2065275" y="0"/>
                  <a:pt x="2065275" y="0"/>
                </a:cubicBezTo>
                <a:lnTo>
                  <a:pt x="2065275"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62F3D-AC02-4819-9CB2-38ACC42DDEBE}"/>
              </a:ext>
            </a:extLst>
          </p:cNvPr>
          <p:cNvSpPr>
            <a:spLocks noGrp="1"/>
          </p:cNvSpPr>
          <p:nvPr>
            <p:ph type="title"/>
          </p:nvPr>
        </p:nvSpPr>
        <p:spPr/>
        <p:txBody>
          <a:bodyPr/>
          <a:lstStyle/>
          <a:p>
            <a:r>
              <a:rPr lang="en-US"/>
              <a:t>Origin of the kT/C noise</a:t>
            </a:r>
          </a:p>
        </p:txBody>
      </p:sp>
      <p:sp>
        <p:nvSpPr>
          <p:cNvPr id="3" name="Segnaposto piè di pagina 2">
            <a:extLst>
              <a:ext uri="{FF2B5EF4-FFF2-40B4-BE49-F238E27FC236}">
                <a16:creationId xmlns:a16="http://schemas.microsoft.com/office/drawing/2014/main" id="{1D1E057C-C2D7-4C5D-B353-FCB66355196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8890EFE-9126-4EC3-AB1C-D4A58A9315D7}"/>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5998CF8C-CE83-4B3E-9118-CC27CF98AA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376" y="892004"/>
            <a:ext cx="3993745" cy="2142100"/>
          </a:xfrm>
          <a:prstGeom prst="rect">
            <a:avLst/>
          </a:prstGeom>
        </p:spPr>
      </p:pic>
      <p:graphicFrame>
        <p:nvGraphicFramePr>
          <p:cNvPr id="8" name="Oggetto 7">
            <a:extLst>
              <a:ext uri="{FF2B5EF4-FFF2-40B4-BE49-F238E27FC236}">
                <a16:creationId xmlns:a16="http://schemas.microsoft.com/office/drawing/2014/main" id="{002E7220-D5D8-42BA-8D41-A43E8577ED81}"/>
              </a:ext>
            </a:extLst>
          </p:cNvPr>
          <p:cNvGraphicFramePr>
            <a:graphicFrameLocks noChangeAspect="1"/>
          </p:cNvGraphicFramePr>
          <p:nvPr>
            <p:extLst>
              <p:ext uri="{D42A27DB-BD31-4B8C-83A1-F6EECF244321}">
                <p14:modId xmlns:p14="http://schemas.microsoft.com/office/powerpoint/2010/main" val="598430333"/>
              </p:ext>
            </p:extLst>
          </p:nvPr>
        </p:nvGraphicFramePr>
        <p:xfrm>
          <a:off x="993768" y="3428999"/>
          <a:ext cx="2621886" cy="1421209"/>
        </p:xfrm>
        <a:graphic>
          <a:graphicData uri="http://schemas.openxmlformats.org/presentationml/2006/ole">
            <mc:AlternateContent xmlns:mc="http://schemas.openxmlformats.org/markup-compatibility/2006">
              <mc:Choice xmlns:v="urn:schemas-microsoft-com:vml" Requires="v">
                <p:oleObj name="Equation" r:id="rId4" imgW="1358640" imgH="736560" progId="Equation.DSMT4">
                  <p:embed/>
                </p:oleObj>
              </mc:Choice>
              <mc:Fallback>
                <p:oleObj name="Equation" r:id="rId4" imgW="1358640" imgH="736560" progId="Equation.DSMT4">
                  <p:embed/>
                  <p:pic>
                    <p:nvPicPr>
                      <p:cNvPr id="0" name="Object 1"/>
                      <p:cNvPicPr>
                        <a:picLocks noChangeAspect="1" noChangeArrowheads="1"/>
                      </p:cNvPicPr>
                      <p:nvPr/>
                    </p:nvPicPr>
                    <p:blipFill>
                      <a:blip r:embed="rId5"/>
                      <a:srcRect/>
                      <a:stretch>
                        <a:fillRect/>
                      </a:stretch>
                    </p:blipFill>
                    <p:spPr bwMode="auto">
                      <a:xfrm>
                        <a:off x="993768" y="3428999"/>
                        <a:ext cx="2621886" cy="1421209"/>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FCDB703-4027-4C27-9E77-80F3C4116545}"/>
              </a:ext>
            </a:extLst>
          </p:cNvPr>
          <p:cNvGraphicFramePr>
            <a:graphicFrameLocks noChangeAspect="1"/>
          </p:cNvGraphicFramePr>
          <p:nvPr>
            <p:extLst>
              <p:ext uri="{D42A27DB-BD31-4B8C-83A1-F6EECF244321}">
                <p14:modId xmlns:p14="http://schemas.microsoft.com/office/powerpoint/2010/main" val="2049044219"/>
              </p:ext>
            </p:extLst>
          </p:nvPr>
        </p:nvGraphicFramePr>
        <p:xfrm>
          <a:off x="3924886" y="3391631"/>
          <a:ext cx="1602202" cy="827804"/>
        </p:xfrm>
        <a:graphic>
          <a:graphicData uri="http://schemas.openxmlformats.org/presentationml/2006/ole">
            <mc:AlternateContent xmlns:mc="http://schemas.openxmlformats.org/markup-compatibility/2006">
              <mc:Choice xmlns:v="urn:schemas-microsoft-com:vml" Requires="v">
                <p:oleObj name="Equation" r:id="rId6" imgW="761760" imgH="393480" progId="Equation.DSMT4">
                  <p:embed/>
                </p:oleObj>
              </mc:Choice>
              <mc:Fallback>
                <p:oleObj name="Equation" r:id="rId6" imgW="761760" imgH="393480" progId="Equation.DSMT4">
                  <p:embed/>
                  <p:pic>
                    <p:nvPicPr>
                      <p:cNvPr id="8" name="Oggetto 7">
                        <a:extLst>
                          <a:ext uri="{FF2B5EF4-FFF2-40B4-BE49-F238E27FC236}">
                            <a16:creationId xmlns:a16="http://schemas.microsoft.com/office/drawing/2014/main" id="{002E7220-D5D8-42BA-8D41-A43E8577ED81}"/>
                          </a:ext>
                        </a:extLst>
                      </p:cNvPr>
                      <p:cNvPicPr>
                        <a:picLocks noChangeAspect="1" noChangeArrowheads="1"/>
                      </p:cNvPicPr>
                      <p:nvPr/>
                    </p:nvPicPr>
                    <p:blipFill>
                      <a:blip r:embed="rId7"/>
                      <a:srcRect/>
                      <a:stretch>
                        <a:fillRect/>
                      </a:stretch>
                    </p:blipFill>
                    <p:spPr bwMode="auto">
                      <a:xfrm>
                        <a:off x="3924886" y="3391631"/>
                        <a:ext cx="1602202" cy="827804"/>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0B24649B-ED97-4DF6-B00F-C0DC39A50D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4663" y="1857037"/>
            <a:ext cx="5000625" cy="2695575"/>
          </a:xfrm>
          <a:prstGeom prst="rect">
            <a:avLst/>
          </a:prstGeom>
        </p:spPr>
      </p:pic>
      <p:graphicFrame>
        <p:nvGraphicFramePr>
          <p:cNvPr id="12" name="Oggetto 11">
            <a:extLst>
              <a:ext uri="{FF2B5EF4-FFF2-40B4-BE49-F238E27FC236}">
                <a16:creationId xmlns:a16="http://schemas.microsoft.com/office/drawing/2014/main" id="{ADBA5A0C-782A-405E-8AA3-0007725320F6}"/>
              </a:ext>
            </a:extLst>
          </p:cNvPr>
          <p:cNvGraphicFramePr>
            <a:graphicFrameLocks noChangeAspect="1"/>
          </p:cNvGraphicFramePr>
          <p:nvPr>
            <p:extLst>
              <p:ext uri="{D42A27DB-BD31-4B8C-83A1-F6EECF244321}">
                <p14:modId xmlns:p14="http://schemas.microsoft.com/office/powerpoint/2010/main" val="1063168167"/>
              </p:ext>
            </p:extLst>
          </p:nvPr>
        </p:nvGraphicFramePr>
        <p:xfrm>
          <a:off x="884958" y="4936252"/>
          <a:ext cx="3841029" cy="870449"/>
        </p:xfrm>
        <a:graphic>
          <a:graphicData uri="http://schemas.openxmlformats.org/presentationml/2006/ole">
            <mc:AlternateContent xmlns:mc="http://schemas.openxmlformats.org/markup-compatibility/2006">
              <mc:Choice xmlns:v="urn:schemas-microsoft-com:vml" Requires="v">
                <p:oleObj name="Equation" r:id="rId10" imgW="1765300" imgH="393700" progId="Equation.DSMT4">
                  <p:embed/>
                </p:oleObj>
              </mc:Choice>
              <mc:Fallback>
                <p:oleObj name="Equation" r:id="rId10" imgW="1765300" imgH="3937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958" y="4936252"/>
                        <a:ext cx="3841029" cy="870449"/>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FCB01992-D28C-4DE7-BA27-FADB34955B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05965" y="2053369"/>
            <a:ext cx="3543300" cy="2676525"/>
          </a:xfrm>
          <a:prstGeom prst="rect">
            <a:avLst/>
          </a:prstGeom>
        </p:spPr>
      </p:pic>
      <p:sp>
        <p:nvSpPr>
          <p:cNvPr id="14" name="CasellaDiTesto 13">
            <a:extLst>
              <a:ext uri="{FF2B5EF4-FFF2-40B4-BE49-F238E27FC236}">
                <a16:creationId xmlns:a16="http://schemas.microsoft.com/office/drawing/2014/main" id="{2445146C-0971-42DF-B577-277406593706}"/>
              </a:ext>
            </a:extLst>
          </p:cNvPr>
          <p:cNvSpPr txBox="1"/>
          <p:nvPr/>
        </p:nvSpPr>
        <p:spPr>
          <a:xfrm>
            <a:off x="6689557" y="1108563"/>
            <a:ext cx="11689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R-&gt; 2R</a:t>
            </a:r>
            <a:endParaRPr lang="en-US" sz="2400" dirty="0">
              <a:solidFill>
                <a:srgbClr val="FF0000"/>
              </a:solidFill>
              <a:latin typeface="Arial" panose="020B0604020202020204" pitchFamily="34" charset="0"/>
              <a:cs typeface="Arial" panose="020B0604020202020204" pitchFamily="34" charset="0"/>
            </a:endParaRPr>
          </a:p>
        </p:txBody>
      </p:sp>
      <p:pic>
        <p:nvPicPr>
          <p:cNvPr id="15" name="Elemento grafico 14">
            <a:extLst>
              <a:ext uri="{FF2B5EF4-FFF2-40B4-BE49-F238E27FC236}">
                <a16:creationId xmlns:a16="http://schemas.microsoft.com/office/drawing/2014/main" id="{7D4D7DD2-3496-4162-AE9E-B7D967304C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46436" y="2645030"/>
            <a:ext cx="5238750" cy="2181225"/>
          </a:xfrm>
          <a:prstGeom prst="rect">
            <a:avLst/>
          </a:prstGeom>
        </p:spPr>
      </p:pic>
      <p:sp>
        <p:nvSpPr>
          <p:cNvPr id="16" name="CasellaDiTesto 15">
            <a:extLst>
              <a:ext uri="{FF2B5EF4-FFF2-40B4-BE49-F238E27FC236}">
                <a16:creationId xmlns:a16="http://schemas.microsoft.com/office/drawing/2014/main" id="{CED117A3-042A-40DE-9554-28123D1FF425}"/>
              </a:ext>
            </a:extLst>
          </p:cNvPr>
          <p:cNvSpPr txBox="1"/>
          <p:nvPr/>
        </p:nvSpPr>
        <p:spPr>
          <a:xfrm>
            <a:off x="8180355" y="1116384"/>
            <a:ext cx="1253869" cy="461665"/>
          </a:xfrm>
          <a:prstGeom prst="rect">
            <a:avLst/>
          </a:prstGeom>
          <a:noFill/>
        </p:spPr>
        <p:txBody>
          <a:bodyPr wrap="none" rtlCol="0">
            <a:spAutoFit/>
          </a:bodyPr>
          <a:lstStyle/>
          <a:p>
            <a:r>
              <a:rPr lang="it-IT" sz="2400" dirty="0">
                <a:solidFill>
                  <a:srgbClr val="00FF00"/>
                </a:solidFill>
                <a:latin typeface="Arial" panose="020B0604020202020204" pitchFamily="34" charset="0"/>
                <a:cs typeface="Arial" panose="020B0604020202020204" pitchFamily="34" charset="0"/>
              </a:rPr>
              <a:t>R-&gt; R/2</a:t>
            </a:r>
            <a:endParaRPr lang="en-US" sz="2400" dirty="0">
              <a:solidFill>
                <a:srgbClr val="00FF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504C3D6-430C-4357-BC30-C4BAC608DFC0}"/>
              </a:ext>
            </a:extLst>
          </p:cNvPr>
          <p:cNvSpPr txBox="1"/>
          <p:nvPr/>
        </p:nvSpPr>
        <p:spPr>
          <a:xfrm>
            <a:off x="5584956" y="4839421"/>
            <a:ext cx="58200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ideal case (</a:t>
            </a:r>
            <a:r>
              <a:rPr lang="en-US" sz="2400"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=0) represents a limit where </a:t>
            </a:r>
            <a:r>
              <a:rPr lang="en-US" sz="2400" i="1" dirty="0">
                <a:latin typeface="Arial" panose="020B0604020202020204" pitchFamily="34" charset="0"/>
                <a:cs typeface="Arial" panose="020B0604020202020204" pitchFamily="34" charset="0"/>
              </a:rPr>
              <a:t>4kTR</a:t>
            </a:r>
            <a:r>
              <a:rPr lang="en-US" sz="2400" dirty="0">
                <a:latin typeface="Arial" panose="020B0604020202020204" pitchFamily="34" charset="0"/>
                <a:cs typeface="Arial" panose="020B0604020202020204" pitchFamily="34" charset="0"/>
              </a:rPr>
              <a:t> tends to zero and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tends to infinity. Again, the integral is still the same</a:t>
            </a:r>
          </a:p>
        </p:txBody>
      </p:sp>
      <p:sp>
        <p:nvSpPr>
          <p:cNvPr id="6" name="CasellaDiTesto 5">
            <a:extLst>
              <a:ext uri="{FF2B5EF4-FFF2-40B4-BE49-F238E27FC236}">
                <a16:creationId xmlns:a16="http://schemas.microsoft.com/office/drawing/2014/main" id="{AF290280-7436-434D-A1C1-A09050A5C1FD}"/>
              </a:ext>
            </a:extLst>
          </p:cNvPr>
          <p:cNvSpPr txBox="1"/>
          <p:nvPr/>
        </p:nvSpPr>
        <p:spPr>
          <a:xfrm>
            <a:off x="838200" y="1914007"/>
            <a:ext cx="241981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Circuit with only the noise source</a:t>
            </a:r>
          </a:p>
          <a:p>
            <a:r>
              <a:rPr lang="en-US" sz="2000" dirty="0">
                <a:latin typeface="Arial" panose="020B0604020202020204" pitchFamily="34" charset="0"/>
                <a:cs typeface="Arial" panose="020B0604020202020204" pitchFamily="34" charset="0"/>
              </a:rPr>
              <a:t>(V</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is removed)</a:t>
            </a:r>
          </a:p>
        </p:txBody>
      </p:sp>
      <p:sp>
        <p:nvSpPr>
          <p:cNvPr id="7" name="CasellaDiTesto 6">
            <a:extLst>
              <a:ext uri="{FF2B5EF4-FFF2-40B4-BE49-F238E27FC236}">
                <a16:creationId xmlns:a16="http://schemas.microsoft.com/office/drawing/2014/main" id="{E383F93E-BB91-4E58-9064-43EF9C775768}"/>
              </a:ext>
            </a:extLst>
          </p:cNvPr>
          <p:cNvSpPr txBox="1"/>
          <p:nvPr/>
        </p:nvSpPr>
        <p:spPr>
          <a:xfrm>
            <a:off x="9349265" y="2053369"/>
            <a:ext cx="205572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integral is still the same</a:t>
            </a:r>
          </a:p>
        </p:txBody>
      </p:sp>
    </p:spTree>
    <p:extLst>
      <p:ext uri="{BB962C8B-B14F-4D97-AF65-F5344CB8AC3E}">
        <p14:creationId xmlns:p14="http://schemas.microsoft.com/office/powerpoint/2010/main" val="32546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B4FE0-7204-4558-BC78-FA3C87D6B2DD}"/>
              </a:ext>
            </a:extLst>
          </p:cNvPr>
          <p:cNvSpPr>
            <a:spLocks noGrp="1"/>
          </p:cNvSpPr>
          <p:nvPr>
            <p:ph type="title"/>
          </p:nvPr>
        </p:nvSpPr>
        <p:spPr>
          <a:xfrm>
            <a:off x="838200" y="128743"/>
            <a:ext cx="10515600" cy="662397"/>
          </a:xfrm>
        </p:spPr>
        <p:txBody>
          <a:bodyPr/>
          <a:lstStyle/>
          <a:p>
            <a:r>
              <a:rPr lang="en-US" dirty="0" err="1"/>
              <a:t>kT</a:t>
            </a:r>
            <a:r>
              <a:rPr lang="en-US" dirty="0"/>
              <a:t>/C noise as a result of continuous time noise sampling </a:t>
            </a:r>
          </a:p>
        </p:txBody>
      </p:sp>
      <p:sp>
        <p:nvSpPr>
          <p:cNvPr id="3" name="Segnaposto piè di pagina 2">
            <a:extLst>
              <a:ext uri="{FF2B5EF4-FFF2-40B4-BE49-F238E27FC236}">
                <a16:creationId xmlns:a16="http://schemas.microsoft.com/office/drawing/2014/main" id="{3B71ECCE-60BF-49AE-83C4-76BAFFDA61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A612D22-1827-4AFB-8FFC-E3C72E770148}"/>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6" name="CasellaDiTesto 5">
            <a:extLst>
              <a:ext uri="{FF2B5EF4-FFF2-40B4-BE49-F238E27FC236}">
                <a16:creationId xmlns:a16="http://schemas.microsoft.com/office/drawing/2014/main" id="{70F1E683-8C9F-49EE-BAFD-855EDF3E4C8A}"/>
              </a:ext>
            </a:extLst>
          </p:cNvPr>
          <p:cNvSpPr txBox="1"/>
          <p:nvPr/>
        </p:nvSpPr>
        <p:spPr>
          <a:xfrm>
            <a:off x="7111912" y="1027522"/>
            <a:ext cx="34713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Two-sided spectral density of voltage V</a:t>
            </a:r>
            <a:r>
              <a:rPr lang="en-US" sz="2400" baseline="-25000" dirty="0">
                <a:latin typeface="Arial" panose="020B0604020202020204" pitchFamily="34" charset="0"/>
                <a:cs typeface="Arial" panose="020B0604020202020204" pitchFamily="34" charset="0"/>
              </a:rPr>
              <a:t>C</a:t>
            </a:r>
          </a:p>
        </p:txBody>
      </p:sp>
      <p:sp>
        <p:nvSpPr>
          <p:cNvPr id="7" name="CasellaDiTesto 6">
            <a:extLst>
              <a:ext uri="{FF2B5EF4-FFF2-40B4-BE49-F238E27FC236}">
                <a16:creationId xmlns:a16="http://schemas.microsoft.com/office/drawing/2014/main" id="{DF730AA9-7D3D-4905-9BEC-2A4A5D3BF12D}"/>
              </a:ext>
            </a:extLst>
          </p:cNvPr>
          <p:cNvSpPr txBox="1"/>
          <p:nvPr/>
        </p:nvSpPr>
        <p:spPr>
          <a:xfrm>
            <a:off x="6969654" y="1920751"/>
            <a:ext cx="48449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green rectangle is a simplified representation of the PSD</a:t>
            </a:r>
            <a:endParaRPr lang="en-US" sz="2400" baseline="-250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C49C321-98A5-4401-98D7-16D547029C41}"/>
              </a:ext>
            </a:extLst>
          </p:cNvPr>
          <p:cNvSpPr txBox="1"/>
          <p:nvPr/>
        </p:nvSpPr>
        <p:spPr>
          <a:xfrm>
            <a:off x="6790171" y="2820885"/>
            <a:ext cx="47651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integral (i.e. mean square voltage of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to be the same,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must be the effective noise BW:</a:t>
            </a:r>
            <a:endParaRPr lang="en-US" sz="2400" baseline="-250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1D8B8B96-252D-4602-B9DE-B92E1EDF1577}"/>
              </a:ext>
            </a:extLst>
          </p:cNvPr>
          <p:cNvGraphicFramePr>
            <a:graphicFrameLocks noChangeAspect="1"/>
          </p:cNvGraphicFramePr>
          <p:nvPr>
            <p:extLst>
              <p:ext uri="{D42A27DB-BD31-4B8C-83A1-F6EECF244321}">
                <p14:modId xmlns:p14="http://schemas.microsoft.com/office/powerpoint/2010/main" val="843613530"/>
              </p:ext>
            </p:extLst>
          </p:nvPr>
        </p:nvGraphicFramePr>
        <p:xfrm>
          <a:off x="6964862" y="3945769"/>
          <a:ext cx="1254125" cy="828675"/>
        </p:xfrm>
        <a:graphic>
          <a:graphicData uri="http://schemas.openxmlformats.org/presentationml/2006/ole">
            <mc:AlternateContent xmlns:mc="http://schemas.openxmlformats.org/markup-compatibility/2006">
              <mc:Choice xmlns:v="urn:schemas-microsoft-com:vml" Requires="v">
                <p:oleObj name="Equation" r:id="rId3" imgW="596880" imgH="393480" progId="Equation.DSMT4">
                  <p:embed/>
                </p:oleObj>
              </mc:Choice>
              <mc:Fallback>
                <p:oleObj name="Equation" r:id="rId3" imgW="596880" imgH="39348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4"/>
                      <a:srcRect/>
                      <a:stretch>
                        <a:fillRect/>
                      </a:stretch>
                    </p:blipFill>
                    <p:spPr bwMode="auto">
                      <a:xfrm>
                        <a:off x="6964862" y="3945769"/>
                        <a:ext cx="1254125" cy="82867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D5356F4E-C324-4B9D-9C7F-ADF350D6BCB8}"/>
              </a:ext>
            </a:extLst>
          </p:cNvPr>
          <p:cNvSpPr txBox="1"/>
          <p:nvPr/>
        </p:nvSpPr>
        <p:spPr>
          <a:xfrm>
            <a:off x="990599" y="2558312"/>
            <a:ext cx="1826155" cy="101566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Effect of sampling and aliasing</a:t>
            </a:r>
          </a:p>
        </p:txBody>
      </p:sp>
      <p:graphicFrame>
        <p:nvGraphicFramePr>
          <p:cNvPr id="12" name="Oggetto 11">
            <a:extLst>
              <a:ext uri="{FF2B5EF4-FFF2-40B4-BE49-F238E27FC236}">
                <a16:creationId xmlns:a16="http://schemas.microsoft.com/office/drawing/2014/main" id="{5CEE3903-5769-480D-9239-0E038844E0F3}"/>
              </a:ext>
            </a:extLst>
          </p:cNvPr>
          <p:cNvGraphicFramePr>
            <a:graphicFrameLocks noChangeAspect="1"/>
          </p:cNvGraphicFramePr>
          <p:nvPr>
            <p:extLst>
              <p:ext uri="{D42A27DB-BD31-4B8C-83A1-F6EECF244321}">
                <p14:modId xmlns:p14="http://schemas.microsoft.com/office/powerpoint/2010/main" val="555047495"/>
              </p:ext>
            </p:extLst>
          </p:nvPr>
        </p:nvGraphicFramePr>
        <p:xfrm>
          <a:off x="3311293" y="5000242"/>
          <a:ext cx="3255962" cy="1016000"/>
        </p:xfrm>
        <a:graphic>
          <a:graphicData uri="http://schemas.openxmlformats.org/presentationml/2006/ole">
            <mc:AlternateContent xmlns:mc="http://schemas.openxmlformats.org/markup-compatibility/2006">
              <mc:Choice xmlns:v="urn:schemas-microsoft-com:vml" Requires="v">
                <p:oleObj name="Equation" r:id="rId5" imgW="1549080" imgH="482400" progId="Equation.DSMT4">
                  <p:embed/>
                </p:oleObj>
              </mc:Choice>
              <mc:Fallback>
                <p:oleObj name="Equation" r:id="rId5" imgW="1549080" imgH="482400" progId="Equation.DSMT4">
                  <p:embed/>
                  <p:pic>
                    <p:nvPicPr>
                      <p:cNvPr id="9" name="Oggetto 8">
                        <a:extLst>
                          <a:ext uri="{FF2B5EF4-FFF2-40B4-BE49-F238E27FC236}">
                            <a16:creationId xmlns:a16="http://schemas.microsoft.com/office/drawing/2014/main" id="{1D8B8B96-252D-4602-B9DE-B92E1EDF1577}"/>
                          </a:ext>
                        </a:extLst>
                      </p:cNvPr>
                      <p:cNvPicPr>
                        <a:picLocks noChangeAspect="1" noChangeArrowheads="1"/>
                      </p:cNvPicPr>
                      <p:nvPr/>
                    </p:nvPicPr>
                    <p:blipFill>
                      <a:blip r:embed="rId6"/>
                      <a:srcRect/>
                      <a:stretch>
                        <a:fillRect/>
                      </a:stretch>
                    </p:blipFill>
                    <p:spPr bwMode="auto">
                      <a:xfrm>
                        <a:off x="3311293" y="5000242"/>
                        <a:ext cx="3255962" cy="1016000"/>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703B3119-02D1-46C5-98A3-A53D93E545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9587" y="4283034"/>
            <a:ext cx="2409825" cy="1771650"/>
          </a:xfrm>
          <a:prstGeom prst="rect">
            <a:avLst/>
          </a:prstGeom>
        </p:spPr>
      </p:pic>
      <p:sp>
        <p:nvSpPr>
          <p:cNvPr id="14" name="Figura a mano libera: forma 13">
            <a:extLst>
              <a:ext uri="{FF2B5EF4-FFF2-40B4-BE49-F238E27FC236}">
                <a16:creationId xmlns:a16="http://schemas.microsoft.com/office/drawing/2014/main" id="{3AEFDF76-B45C-46E5-847B-91B4CB863E93}"/>
              </a:ext>
            </a:extLst>
          </p:cNvPr>
          <p:cNvSpPr/>
          <p:nvPr/>
        </p:nvSpPr>
        <p:spPr>
          <a:xfrm>
            <a:off x="7853817" y="4741982"/>
            <a:ext cx="1522412" cy="744418"/>
          </a:xfrm>
          <a:custGeom>
            <a:avLst/>
            <a:gdLst>
              <a:gd name="connsiteX0" fmla="*/ 0 w 1204686"/>
              <a:gd name="connsiteY0" fmla="*/ 512189 h 516520"/>
              <a:gd name="connsiteX1" fmla="*/ 406400 w 1204686"/>
              <a:gd name="connsiteY1" fmla="*/ 483161 h 516520"/>
              <a:gd name="connsiteX2" fmla="*/ 595086 w 1204686"/>
              <a:gd name="connsiteY2" fmla="*/ 265447 h 516520"/>
              <a:gd name="connsiteX3" fmla="*/ 725714 w 1204686"/>
              <a:gd name="connsiteY3" fmla="*/ 47732 h 516520"/>
              <a:gd name="connsiteX4" fmla="*/ 1016000 w 1204686"/>
              <a:gd name="connsiteY4" fmla="*/ 4189 h 516520"/>
              <a:gd name="connsiteX5" fmla="*/ 1204686 w 1204686"/>
              <a:gd name="connsiteY5" fmla="*/ 4189 h 51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686" h="516520">
                <a:moveTo>
                  <a:pt x="0" y="512189"/>
                </a:moveTo>
                <a:cubicBezTo>
                  <a:pt x="153609" y="518237"/>
                  <a:pt x="307219" y="524285"/>
                  <a:pt x="406400" y="483161"/>
                </a:cubicBezTo>
                <a:cubicBezTo>
                  <a:pt x="505581" y="442037"/>
                  <a:pt x="541867" y="338018"/>
                  <a:pt x="595086" y="265447"/>
                </a:cubicBezTo>
                <a:cubicBezTo>
                  <a:pt x="648305" y="192876"/>
                  <a:pt x="655562" y="91275"/>
                  <a:pt x="725714" y="47732"/>
                </a:cubicBezTo>
                <a:cubicBezTo>
                  <a:pt x="795866" y="4189"/>
                  <a:pt x="936171" y="11446"/>
                  <a:pt x="1016000" y="4189"/>
                </a:cubicBezTo>
                <a:cubicBezTo>
                  <a:pt x="1095829" y="-3068"/>
                  <a:pt x="1150257" y="560"/>
                  <a:pt x="1204686" y="418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5C72CFAD-A589-4BC0-886A-C3D3C879D6B8}"/>
              </a:ext>
            </a:extLst>
          </p:cNvPr>
          <p:cNvGraphicFramePr>
            <a:graphicFrameLocks noChangeAspect="1"/>
          </p:cNvGraphicFramePr>
          <p:nvPr>
            <p:extLst>
              <p:ext uri="{D42A27DB-BD31-4B8C-83A1-F6EECF244321}">
                <p14:modId xmlns:p14="http://schemas.microsoft.com/office/powerpoint/2010/main" val="1437031314"/>
              </p:ext>
            </p:extLst>
          </p:nvPr>
        </p:nvGraphicFramePr>
        <p:xfrm>
          <a:off x="242656" y="5000242"/>
          <a:ext cx="3068637" cy="1016000"/>
        </p:xfrm>
        <a:graphic>
          <a:graphicData uri="http://schemas.openxmlformats.org/presentationml/2006/ole">
            <mc:AlternateContent xmlns:mc="http://schemas.openxmlformats.org/markup-compatibility/2006">
              <mc:Choice xmlns:v="urn:schemas-microsoft-com:vml" Requires="v">
                <p:oleObj name="Equation" r:id="rId9" imgW="1460160" imgH="482400" progId="Equation.DSMT4">
                  <p:embed/>
                </p:oleObj>
              </mc:Choice>
              <mc:Fallback>
                <p:oleObj name="Equation" r:id="rId9" imgW="1460160" imgH="482400" progId="Equation.DSMT4">
                  <p:embed/>
                  <p:pic>
                    <p:nvPicPr>
                      <p:cNvPr id="12" name="Oggetto 11">
                        <a:extLst>
                          <a:ext uri="{FF2B5EF4-FFF2-40B4-BE49-F238E27FC236}">
                            <a16:creationId xmlns:a16="http://schemas.microsoft.com/office/drawing/2014/main" id="{5CEE3903-5769-480D-9239-0E038844E0F3}"/>
                          </a:ext>
                        </a:extLst>
                      </p:cNvPr>
                      <p:cNvPicPr>
                        <a:picLocks noChangeAspect="1" noChangeArrowheads="1"/>
                      </p:cNvPicPr>
                      <p:nvPr/>
                    </p:nvPicPr>
                    <p:blipFill>
                      <a:blip r:embed="rId10"/>
                      <a:srcRect/>
                      <a:stretch>
                        <a:fillRect/>
                      </a:stretch>
                    </p:blipFill>
                    <p:spPr bwMode="auto">
                      <a:xfrm>
                        <a:off x="242656" y="5000242"/>
                        <a:ext cx="3068637" cy="101600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5C87A81-0612-4FA9-9AC6-0FBD40E338C0}"/>
              </a:ext>
            </a:extLst>
          </p:cNvPr>
          <p:cNvGraphicFramePr>
            <a:graphicFrameLocks noChangeAspect="1"/>
          </p:cNvGraphicFramePr>
          <p:nvPr>
            <p:extLst>
              <p:ext uri="{D42A27DB-BD31-4B8C-83A1-F6EECF244321}">
                <p14:modId xmlns:p14="http://schemas.microsoft.com/office/powerpoint/2010/main" val="366225422"/>
              </p:ext>
            </p:extLst>
          </p:nvPr>
        </p:nvGraphicFramePr>
        <p:xfrm>
          <a:off x="2550087" y="4131913"/>
          <a:ext cx="1522412" cy="909638"/>
        </p:xfrm>
        <a:graphic>
          <a:graphicData uri="http://schemas.openxmlformats.org/presentationml/2006/ole">
            <mc:AlternateContent xmlns:mc="http://schemas.openxmlformats.org/markup-compatibility/2006">
              <mc:Choice xmlns:v="urn:schemas-microsoft-com:vml" Requires="v">
                <p:oleObj name="Equation" r:id="rId11" imgW="723600" imgH="431640" progId="Equation.DSMT4">
                  <p:embed/>
                </p:oleObj>
              </mc:Choice>
              <mc:Fallback>
                <p:oleObj name="Equation" r:id="rId11" imgW="723600" imgH="431640" progId="Equation.DSMT4">
                  <p:embed/>
                  <p:pic>
                    <p:nvPicPr>
                      <p:cNvPr id="15" name="Oggetto 14">
                        <a:extLst>
                          <a:ext uri="{FF2B5EF4-FFF2-40B4-BE49-F238E27FC236}">
                            <a16:creationId xmlns:a16="http://schemas.microsoft.com/office/drawing/2014/main" id="{5C72CFAD-A589-4BC0-886A-C3D3C879D6B8}"/>
                          </a:ext>
                        </a:extLst>
                      </p:cNvPr>
                      <p:cNvPicPr>
                        <a:picLocks noChangeAspect="1" noChangeArrowheads="1"/>
                      </p:cNvPicPr>
                      <p:nvPr/>
                    </p:nvPicPr>
                    <p:blipFill>
                      <a:blip r:embed="rId12"/>
                      <a:srcRect/>
                      <a:stretch>
                        <a:fillRect/>
                      </a:stretch>
                    </p:blipFill>
                    <p:spPr bwMode="auto">
                      <a:xfrm>
                        <a:off x="2550087" y="4131913"/>
                        <a:ext cx="1522412" cy="909638"/>
                      </a:xfrm>
                      <a:prstGeom prst="rect">
                        <a:avLst/>
                      </a:prstGeom>
                      <a:noFill/>
                    </p:spPr>
                  </p:pic>
                </p:oleObj>
              </mc:Fallback>
            </mc:AlternateContent>
          </a:graphicData>
        </a:graphic>
      </p:graphicFrame>
      <p:sp>
        <p:nvSpPr>
          <p:cNvPr id="17" name="Figura a mano libera: forma 16">
            <a:extLst>
              <a:ext uri="{FF2B5EF4-FFF2-40B4-BE49-F238E27FC236}">
                <a16:creationId xmlns:a16="http://schemas.microsoft.com/office/drawing/2014/main" id="{5F5BEB06-6574-43C7-AE9A-D7D1C8F2AA58}"/>
              </a:ext>
            </a:extLst>
          </p:cNvPr>
          <p:cNvSpPr/>
          <p:nvPr/>
        </p:nvSpPr>
        <p:spPr>
          <a:xfrm>
            <a:off x="4750420" y="4305372"/>
            <a:ext cx="2096429" cy="690374"/>
          </a:xfrm>
          <a:custGeom>
            <a:avLst/>
            <a:gdLst>
              <a:gd name="connsiteX0" fmla="*/ 2096429 w 2096429"/>
              <a:gd name="connsiteY0" fmla="*/ 32452 h 690374"/>
              <a:gd name="connsiteX1" fmla="*/ 1226634 w 2096429"/>
              <a:gd name="connsiteY1" fmla="*/ 21301 h 690374"/>
              <a:gd name="connsiteX2" fmla="*/ 356839 w 2096429"/>
              <a:gd name="connsiteY2" fmla="*/ 277779 h 690374"/>
              <a:gd name="connsiteX3" fmla="*/ 0 w 2096429"/>
              <a:gd name="connsiteY3" fmla="*/ 690374 h 690374"/>
              <a:gd name="connsiteX4" fmla="*/ 0 w 2096429"/>
              <a:gd name="connsiteY4" fmla="*/ 690374 h 69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429" h="690374">
                <a:moveTo>
                  <a:pt x="2096429" y="32452"/>
                </a:moveTo>
                <a:cubicBezTo>
                  <a:pt x="1806497" y="6432"/>
                  <a:pt x="1516566" y="-19587"/>
                  <a:pt x="1226634" y="21301"/>
                </a:cubicBezTo>
                <a:cubicBezTo>
                  <a:pt x="936702" y="62189"/>
                  <a:pt x="561278" y="166267"/>
                  <a:pt x="356839" y="277779"/>
                </a:cubicBezTo>
                <a:cubicBezTo>
                  <a:pt x="152400" y="389291"/>
                  <a:pt x="0" y="690374"/>
                  <a:pt x="0" y="690374"/>
                </a:cubicBezTo>
                <a:lnTo>
                  <a:pt x="0" y="690374"/>
                </a:ln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CFFDC755-119E-496D-B7C6-2DDB316A1D94}"/>
              </a:ext>
            </a:extLst>
          </p:cNvPr>
          <p:cNvSpPr/>
          <p:nvPr/>
        </p:nvSpPr>
        <p:spPr>
          <a:xfrm>
            <a:off x="4038600" y="5041551"/>
            <a:ext cx="1219669" cy="93103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F322533A-108E-417E-A892-A51CF05020E3}"/>
              </a:ext>
            </a:extLst>
          </p:cNvPr>
          <p:cNvGraphicFramePr>
            <a:graphicFrameLocks noChangeAspect="1"/>
          </p:cNvGraphicFramePr>
          <p:nvPr>
            <p:extLst>
              <p:ext uri="{D42A27DB-BD31-4B8C-83A1-F6EECF244321}">
                <p14:modId xmlns:p14="http://schemas.microsoft.com/office/powerpoint/2010/main" val="1033581605"/>
              </p:ext>
            </p:extLst>
          </p:nvPr>
        </p:nvGraphicFramePr>
        <p:xfrm>
          <a:off x="1215696" y="1720624"/>
          <a:ext cx="800100" cy="374650"/>
        </p:xfrm>
        <a:graphic>
          <a:graphicData uri="http://schemas.openxmlformats.org/presentationml/2006/ole">
            <mc:AlternateContent xmlns:mc="http://schemas.openxmlformats.org/markup-compatibility/2006">
              <mc:Choice xmlns:v="urn:schemas-microsoft-com:vml" Requires="v">
                <p:oleObj name="Equation" r:id="rId13" imgW="380880" imgH="177480" progId="Equation.DSMT4">
                  <p:embed/>
                </p:oleObj>
              </mc:Choice>
              <mc:Fallback>
                <p:oleObj name="Equation" r:id="rId13" imgW="380880" imgH="177480" progId="Equation.DSMT4">
                  <p:embed/>
                  <p:pic>
                    <p:nvPicPr>
                      <p:cNvPr id="15" name="Oggetto 14">
                        <a:extLst>
                          <a:ext uri="{FF2B5EF4-FFF2-40B4-BE49-F238E27FC236}">
                            <a16:creationId xmlns:a16="http://schemas.microsoft.com/office/drawing/2014/main" id="{5C72CFAD-A589-4BC0-886A-C3D3C879D6B8}"/>
                          </a:ext>
                        </a:extLst>
                      </p:cNvPr>
                      <p:cNvPicPr>
                        <a:picLocks noChangeAspect="1" noChangeArrowheads="1"/>
                      </p:cNvPicPr>
                      <p:nvPr/>
                    </p:nvPicPr>
                    <p:blipFill>
                      <a:blip r:embed="rId14"/>
                      <a:srcRect/>
                      <a:stretch>
                        <a:fillRect/>
                      </a:stretch>
                    </p:blipFill>
                    <p:spPr bwMode="auto">
                      <a:xfrm>
                        <a:off x="1215696" y="1720624"/>
                        <a:ext cx="800100" cy="374650"/>
                      </a:xfrm>
                      <a:prstGeom prst="rect">
                        <a:avLst/>
                      </a:prstGeom>
                      <a:noFill/>
                    </p:spPr>
                  </p:pic>
                </p:oleObj>
              </mc:Fallback>
            </mc:AlternateContent>
          </a:graphicData>
        </a:graphic>
      </p:graphicFrame>
      <p:cxnSp>
        <p:nvCxnSpPr>
          <p:cNvPr id="21" name="Connettore diritto 20">
            <a:extLst>
              <a:ext uri="{FF2B5EF4-FFF2-40B4-BE49-F238E27FC236}">
                <a16:creationId xmlns:a16="http://schemas.microsoft.com/office/drawing/2014/main" id="{CB476E5A-9B5A-4292-9F00-36ADD2B2B442}"/>
              </a:ext>
            </a:extLst>
          </p:cNvPr>
          <p:cNvCxnSpPr/>
          <p:nvPr/>
        </p:nvCxnSpPr>
        <p:spPr>
          <a:xfrm flipH="1">
            <a:off x="2079098" y="1909010"/>
            <a:ext cx="142426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Gruppo 24">
            <a:extLst>
              <a:ext uri="{FF2B5EF4-FFF2-40B4-BE49-F238E27FC236}">
                <a16:creationId xmlns:a16="http://schemas.microsoft.com/office/drawing/2014/main" id="{2707C9DA-00F5-4C1F-A145-FFAF0888C87D}"/>
              </a:ext>
            </a:extLst>
          </p:cNvPr>
          <p:cNvGrpSpPr/>
          <p:nvPr/>
        </p:nvGrpSpPr>
        <p:grpSpPr>
          <a:xfrm>
            <a:off x="1280491" y="5208876"/>
            <a:ext cx="687980" cy="555047"/>
            <a:chOff x="1291896" y="5245059"/>
            <a:chExt cx="687980" cy="555047"/>
          </a:xfrm>
        </p:grpSpPr>
        <p:cxnSp>
          <p:nvCxnSpPr>
            <p:cNvPr id="23" name="Connettore diritto 22">
              <a:extLst>
                <a:ext uri="{FF2B5EF4-FFF2-40B4-BE49-F238E27FC236}">
                  <a16:creationId xmlns:a16="http://schemas.microsoft.com/office/drawing/2014/main" id="{92753199-3DDB-4CC6-8514-A21A39F72388}"/>
                </a:ext>
              </a:extLst>
            </p:cNvPr>
            <p:cNvCxnSpPr>
              <a:cxnSpLocks/>
            </p:cNvCxnSpPr>
            <p:nvPr/>
          </p:nvCxnSpPr>
          <p:spPr>
            <a:xfrm>
              <a:off x="1291896" y="5245059"/>
              <a:ext cx="687980" cy="5550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596C6A6-B445-4232-813A-25D15AB10745}"/>
                </a:ext>
              </a:extLst>
            </p:cNvPr>
            <p:cNvCxnSpPr>
              <a:cxnSpLocks/>
            </p:cNvCxnSpPr>
            <p:nvPr/>
          </p:nvCxnSpPr>
          <p:spPr>
            <a:xfrm flipV="1">
              <a:off x="1291896" y="5245059"/>
              <a:ext cx="687980" cy="5550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6" name="Oggetto 25">
            <a:extLst>
              <a:ext uri="{FF2B5EF4-FFF2-40B4-BE49-F238E27FC236}">
                <a16:creationId xmlns:a16="http://schemas.microsoft.com/office/drawing/2014/main" id="{33FA4775-C7AA-4228-9193-3E43229528E8}"/>
              </a:ext>
            </a:extLst>
          </p:cNvPr>
          <p:cNvGraphicFramePr>
            <a:graphicFrameLocks noChangeAspect="1"/>
          </p:cNvGraphicFramePr>
          <p:nvPr>
            <p:extLst>
              <p:ext uri="{D42A27DB-BD31-4B8C-83A1-F6EECF244321}">
                <p14:modId xmlns:p14="http://schemas.microsoft.com/office/powerpoint/2010/main" val="398938472"/>
              </p:ext>
            </p:extLst>
          </p:nvPr>
        </p:nvGraphicFramePr>
        <p:xfrm>
          <a:off x="6583457" y="5052247"/>
          <a:ext cx="1174750" cy="909638"/>
        </p:xfrm>
        <a:graphic>
          <a:graphicData uri="http://schemas.openxmlformats.org/presentationml/2006/ole">
            <mc:AlternateContent xmlns:mc="http://schemas.openxmlformats.org/markup-compatibility/2006">
              <mc:Choice xmlns:v="urn:schemas-microsoft-com:vml" Requires="v">
                <p:oleObj name="Equation" r:id="rId15" imgW="558720" imgH="431640" progId="Equation.DSMT4">
                  <p:embed/>
                </p:oleObj>
              </mc:Choice>
              <mc:Fallback>
                <p:oleObj name="Equation" r:id="rId15" imgW="558720" imgH="431640" progId="Equation.DSMT4">
                  <p:embed/>
                  <p:pic>
                    <p:nvPicPr>
                      <p:cNvPr id="12" name="Oggetto 11">
                        <a:extLst>
                          <a:ext uri="{FF2B5EF4-FFF2-40B4-BE49-F238E27FC236}">
                            <a16:creationId xmlns:a16="http://schemas.microsoft.com/office/drawing/2014/main" id="{5CEE3903-5769-480D-9239-0E038844E0F3}"/>
                          </a:ext>
                        </a:extLst>
                      </p:cNvPr>
                      <p:cNvPicPr>
                        <a:picLocks noChangeAspect="1" noChangeArrowheads="1"/>
                      </p:cNvPicPr>
                      <p:nvPr/>
                    </p:nvPicPr>
                    <p:blipFill>
                      <a:blip r:embed="rId16"/>
                      <a:srcRect/>
                      <a:stretch>
                        <a:fillRect/>
                      </a:stretch>
                    </p:blipFill>
                    <p:spPr bwMode="auto">
                      <a:xfrm>
                        <a:off x="6583457" y="5052247"/>
                        <a:ext cx="1174750" cy="909638"/>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817BBF2A-95B3-4C85-8297-C23FA2537275}"/>
              </a:ext>
            </a:extLst>
          </p:cNvPr>
          <p:cNvSpPr txBox="1"/>
          <p:nvPr/>
        </p:nvSpPr>
        <p:spPr>
          <a:xfrm>
            <a:off x="224879" y="4064928"/>
            <a:ext cx="198163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Discrete time</a:t>
            </a:r>
          </a:p>
          <a:p>
            <a:r>
              <a:rPr lang="en-US" sz="2400" dirty="0">
                <a:latin typeface="Arial" panose="020B0604020202020204" pitchFamily="34" charset="0"/>
                <a:cs typeface="Arial" panose="020B0604020202020204" pitchFamily="34" charset="0"/>
              </a:rPr>
              <a:t>PSD</a:t>
            </a:r>
          </a:p>
        </p:txBody>
      </p:sp>
      <p:cxnSp>
        <p:nvCxnSpPr>
          <p:cNvPr id="29" name="Connettore 2 28">
            <a:extLst>
              <a:ext uri="{FF2B5EF4-FFF2-40B4-BE49-F238E27FC236}">
                <a16:creationId xmlns:a16="http://schemas.microsoft.com/office/drawing/2014/main" id="{FF8DE3FD-A137-4052-A6A0-3BA3C799615F}"/>
              </a:ext>
            </a:extLst>
          </p:cNvPr>
          <p:cNvCxnSpPr/>
          <p:nvPr/>
        </p:nvCxnSpPr>
        <p:spPr>
          <a:xfrm>
            <a:off x="597048" y="4995746"/>
            <a:ext cx="0" cy="34540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Elemento grafico 9">
            <a:extLst>
              <a:ext uri="{FF2B5EF4-FFF2-40B4-BE49-F238E27FC236}">
                <a16:creationId xmlns:a16="http://schemas.microsoft.com/office/drawing/2014/main" id="{18AF4E9E-4E34-4AF2-BA4F-C863A49EE3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24030" y="1459292"/>
            <a:ext cx="2881313" cy="2862263"/>
          </a:xfrm>
          <a:prstGeom prst="rect">
            <a:avLst/>
          </a:prstGeom>
        </p:spPr>
      </p:pic>
      <p:pic>
        <p:nvPicPr>
          <p:cNvPr id="30" name="Elemento grafico 29">
            <a:extLst>
              <a:ext uri="{FF2B5EF4-FFF2-40B4-BE49-F238E27FC236}">
                <a16:creationId xmlns:a16="http://schemas.microsoft.com/office/drawing/2014/main" id="{3E4C0AF1-FC7F-40EC-B878-C9AC3935B48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255728" y="1050714"/>
            <a:ext cx="4152900" cy="1514475"/>
          </a:xfrm>
          <a:prstGeom prst="rect">
            <a:avLst/>
          </a:prstGeom>
        </p:spPr>
      </p:pic>
    </p:spTree>
    <p:extLst>
      <p:ext uri="{BB962C8B-B14F-4D97-AF65-F5344CB8AC3E}">
        <p14:creationId xmlns:p14="http://schemas.microsoft.com/office/powerpoint/2010/main" val="14681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4" grpId="0" animBg="1"/>
      <p:bldP spid="17" grpId="0" animBg="1"/>
      <p:bldP spid="18"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0B00C-C441-4DD8-8609-DA1DB9256923}"/>
              </a:ext>
            </a:extLst>
          </p:cNvPr>
          <p:cNvSpPr>
            <a:spLocks noGrp="1"/>
          </p:cNvSpPr>
          <p:nvPr>
            <p:ph type="title"/>
          </p:nvPr>
        </p:nvSpPr>
        <p:spPr/>
        <p:txBody>
          <a:bodyPr/>
          <a:lstStyle/>
          <a:p>
            <a:r>
              <a:rPr lang="en-US"/>
              <a:t>Changing the sampling frequency</a:t>
            </a:r>
          </a:p>
        </p:txBody>
      </p:sp>
      <p:sp>
        <p:nvSpPr>
          <p:cNvPr id="3" name="Segnaposto piè di pagina 2">
            <a:extLst>
              <a:ext uri="{FF2B5EF4-FFF2-40B4-BE49-F238E27FC236}">
                <a16:creationId xmlns:a16="http://schemas.microsoft.com/office/drawing/2014/main" id="{5CBE3418-0394-4579-BDB7-E614C45428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705C676-A657-46A0-9C1B-FCB3A1C2311C}"/>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46BA79F4-F0D3-4E9F-8E72-ACB281D37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316" y="1512661"/>
            <a:ext cx="2409825" cy="1771650"/>
          </a:xfrm>
          <a:prstGeom prst="rect">
            <a:avLst/>
          </a:prstGeom>
        </p:spPr>
      </p:pic>
      <p:pic>
        <p:nvPicPr>
          <p:cNvPr id="6" name="Elemento grafico 5">
            <a:extLst>
              <a:ext uri="{FF2B5EF4-FFF2-40B4-BE49-F238E27FC236}">
                <a16:creationId xmlns:a16="http://schemas.microsoft.com/office/drawing/2014/main" id="{DCA081CF-9122-41F9-805B-814DB61E7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3048" y="3583214"/>
            <a:ext cx="3981450" cy="1762125"/>
          </a:xfrm>
          <a:prstGeom prst="rect">
            <a:avLst/>
          </a:prstGeom>
        </p:spPr>
      </p:pic>
      <p:sp>
        <p:nvSpPr>
          <p:cNvPr id="7" name="CasellaDiTesto 6">
            <a:extLst>
              <a:ext uri="{FF2B5EF4-FFF2-40B4-BE49-F238E27FC236}">
                <a16:creationId xmlns:a16="http://schemas.microsoft.com/office/drawing/2014/main" id="{F1CDD8FF-8ED6-4D70-96D1-79DCBBCBB337}"/>
              </a:ext>
            </a:extLst>
          </p:cNvPr>
          <p:cNvSpPr txBox="1"/>
          <p:nvPr/>
        </p:nvSpPr>
        <p:spPr>
          <a:xfrm>
            <a:off x="5625152" y="1263246"/>
            <a:ext cx="5248553"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integral of the kT/C noise PSD is</a:t>
            </a:r>
          </a:p>
          <a:p>
            <a:r>
              <a:rPr lang="en-US" sz="2400">
                <a:latin typeface="Arial" panose="020B0604020202020204" pitchFamily="34" charset="0"/>
                <a:cs typeface="Arial" panose="020B0604020202020204" pitchFamily="34" charset="0"/>
              </a:rPr>
              <a:t> equal to </a:t>
            </a:r>
            <a:r>
              <a:rPr lang="en-US" sz="2400" i="1">
                <a:latin typeface="Arial" panose="020B0604020202020204" pitchFamily="34" charset="0"/>
                <a:cs typeface="Arial" panose="020B0604020202020204" pitchFamily="34" charset="0"/>
              </a:rPr>
              <a:t>kT/C</a:t>
            </a:r>
            <a:r>
              <a:rPr lang="en-US" sz="2400">
                <a:latin typeface="Arial" panose="020B0604020202020204" pitchFamily="34" charset="0"/>
                <a:cs typeface="Arial" panose="020B0604020202020204" pitchFamily="34" charset="0"/>
              </a:rPr>
              <a:t>, independently of the</a:t>
            </a:r>
          </a:p>
          <a:p>
            <a:r>
              <a:rPr lang="en-US" sz="2400">
                <a:latin typeface="Arial" panose="020B0604020202020204" pitchFamily="34" charset="0"/>
                <a:cs typeface="Arial" panose="020B0604020202020204" pitchFamily="34" charset="0"/>
              </a:rPr>
              <a:t> sampling frequency</a:t>
            </a:r>
          </a:p>
        </p:txBody>
      </p:sp>
      <p:sp>
        <p:nvSpPr>
          <p:cNvPr id="8" name="CasellaDiTesto 7">
            <a:extLst>
              <a:ext uri="{FF2B5EF4-FFF2-40B4-BE49-F238E27FC236}">
                <a16:creationId xmlns:a16="http://schemas.microsoft.com/office/drawing/2014/main" id="{31B6CB1D-CC23-438B-8FAB-410D2F3D1F52}"/>
              </a:ext>
            </a:extLst>
          </p:cNvPr>
          <p:cNvSpPr txBox="1"/>
          <p:nvPr/>
        </p:nvSpPr>
        <p:spPr>
          <a:xfrm>
            <a:off x="5625152" y="2771512"/>
            <a:ext cx="6365845"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Increasing the sampling frequency, </a:t>
            </a:r>
          </a:p>
          <a:p>
            <a:r>
              <a:rPr lang="en-US" sz="2400" dirty="0">
                <a:latin typeface="Arial" panose="020B0604020202020204" pitchFamily="34" charset="0"/>
                <a:cs typeface="Arial" panose="020B0604020202020204" pitchFamily="34" charset="0"/>
              </a:rPr>
              <a:t>the PSD is reduced proportionally to maintain</a:t>
            </a:r>
          </a:p>
          <a:p>
            <a:r>
              <a:rPr lang="en-US" sz="2400" dirty="0">
                <a:latin typeface="Arial" panose="020B0604020202020204" pitchFamily="34" charset="0"/>
                <a:cs typeface="Arial" panose="020B0604020202020204" pitchFamily="34" charset="0"/>
              </a:rPr>
              <a:t>the integral constant</a:t>
            </a:r>
          </a:p>
        </p:txBody>
      </p:sp>
      <p:sp>
        <p:nvSpPr>
          <p:cNvPr id="9" name="CasellaDiTesto 8">
            <a:extLst>
              <a:ext uri="{FF2B5EF4-FFF2-40B4-BE49-F238E27FC236}">
                <a16:creationId xmlns:a16="http://schemas.microsoft.com/office/drawing/2014/main" id="{8B28B404-A57B-4612-B92A-717B718C39FD}"/>
              </a:ext>
            </a:extLst>
          </p:cNvPr>
          <p:cNvSpPr txBox="1"/>
          <p:nvPr/>
        </p:nvSpPr>
        <p:spPr>
          <a:xfrm>
            <a:off x="5625151" y="4145010"/>
            <a:ext cx="624753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way, filtering the output sequence in</a:t>
            </a:r>
          </a:p>
          <a:p>
            <a:r>
              <a:rPr lang="en-US" sz="2400" dirty="0">
                <a:latin typeface="Arial" panose="020B0604020202020204" pitchFamily="34" charset="0"/>
                <a:cs typeface="Arial" panose="020B0604020202020204" pitchFamily="34" charset="0"/>
              </a:rPr>
              <a:t>the discrete time domain (either by digital </a:t>
            </a:r>
          </a:p>
          <a:p>
            <a:r>
              <a:rPr lang="en-US" sz="2400" dirty="0">
                <a:latin typeface="Arial" panose="020B0604020202020204" pitchFamily="34" charset="0"/>
                <a:cs typeface="Arial" panose="020B0604020202020204" pitchFamily="34" charset="0"/>
              </a:rPr>
              <a:t>or analog processing), we get less noise in</a:t>
            </a:r>
          </a:p>
          <a:p>
            <a:r>
              <a:rPr lang="en-US" sz="2400" dirty="0">
                <a:latin typeface="Arial" panose="020B0604020202020204" pitchFamily="34" charset="0"/>
                <a:cs typeface="Arial" panose="020B0604020202020204" pitchFamily="34" charset="0"/>
              </a:rPr>
              <a:t> the signal bandwidth</a:t>
            </a:r>
          </a:p>
        </p:txBody>
      </p:sp>
    </p:spTree>
    <p:extLst>
      <p:ext uri="{BB962C8B-B14F-4D97-AF65-F5344CB8AC3E}">
        <p14:creationId xmlns:p14="http://schemas.microsoft.com/office/powerpoint/2010/main" val="1063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3A55B-17D3-4C30-82FA-9F533F337CA1}"/>
              </a:ext>
            </a:extLst>
          </p:cNvPr>
          <p:cNvSpPr>
            <a:spLocks noGrp="1"/>
          </p:cNvSpPr>
          <p:nvPr>
            <p:ph type="title"/>
          </p:nvPr>
        </p:nvSpPr>
        <p:spPr>
          <a:xfrm>
            <a:off x="618824" y="164766"/>
            <a:ext cx="10515600" cy="662397"/>
          </a:xfrm>
        </p:spPr>
        <p:txBody>
          <a:bodyPr/>
          <a:lstStyle/>
          <a:p>
            <a:r>
              <a:rPr lang="en-US" i="1" dirty="0" err="1"/>
              <a:t>kT</a:t>
            </a:r>
            <a:r>
              <a:rPr lang="en-US" i="1" dirty="0"/>
              <a:t>/C</a:t>
            </a:r>
            <a:r>
              <a:rPr lang="en-US" dirty="0"/>
              <a:t> noise in summary</a:t>
            </a:r>
          </a:p>
        </p:txBody>
      </p:sp>
      <p:sp>
        <p:nvSpPr>
          <p:cNvPr id="3" name="Segnaposto piè di pagina 2">
            <a:extLst>
              <a:ext uri="{FF2B5EF4-FFF2-40B4-BE49-F238E27FC236}">
                <a16:creationId xmlns:a16="http://schemas.microsoft.com/office/drawing/2014/main" id="{D2EDFCDF-1D2B-43FE-AF20-88A6503A3A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2ECBBCF-7E1E-441B-9307-D77815B55916}"/>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74E0B5D2-9861-48C8-A40E-B834E8E50F22}"/>
              </a:ext>
            </a:extLst>
          </p:cNvPr>
          <p:cNvSpPr txBox="1"/>
          <p:nvPr/>
        </p:nvSpPr>
        <p:spPr>
          <a:xfrm>
            <a:off x="838200" y="920105"/>
            <a:ext cx="10076848" cy="44627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noise is always present when we sample a voltage on a capacitor. The mean-square voltage of the samples is equal to </a:t>
            </a:r>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is independent of the series resistances of the switch, voltage source and capacitor.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result of sampling with a uniform sampling period produces a discrete time sequence affected by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sampling frequency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is &lt;&lt;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(i.e.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&gt;&gt;</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then the PSD of the </a:t>
            </a:r>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noise is constant over the DT-frequency interval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Sometimes it is convenient to refer to the noise in terms of charge accumulated into the capacitor. In this case:</a:t>
            </a:r>
          </a:p>
          <a:p>
            <a:pPr>
              <a:spcAft>
                <a:spcPts val="600"/>
              </a:spcAft>
            </a:pPr>
            <a:endParaRPr lang="en-US" sz="2400" dirty="0">
              <a:latin typeface="Arial" panose="020B0604020202020204" pitchFamily="34" charset="0"/>
              <a:cs typeface="Arial" panose="020B0604020202020204" pitchFamily="34" charset="0"/>
            </a:endParaRPr>
          </a:p>
        </p:txBody>
      </p:sp>
      <p:graphicFrame>
        <p:nvGraphicFramePr>
          <p:cNvPr id="6" name="Oggetto 5">
            <a:extLst>
              <a:ext uri="{FF2B5EF4-FFF2-40B4-BE49-F238E27FC236}">
                <a16:creationId xmlns:a16="http://schemas.microsoft.com/office/drawing/2014/main" id="{9C0BCA30-248B-4E73-82D8-9A3EAEFAB08C}"/>
              </a:ext>
            </a:extLst>
          </p:cNvPr>
          <p:cNvGraphicFramePr>
            <a:graphicFrameLocks noChangeAspect="1"/>
          </p:cNvGraphicFramePr>
          <p:nvPr>
            <p:extLst>
              <p:ext uri="{D42A27DB-BD31-4B8C-83A1-F6EECF244321}">
                <p14:modId xmlns:p14="http://schemas.microsoft.com/office/powerpoint/2010/main" val="940680184"/>
              </p:ext>
            </p:extLst>
          </p:nvPr>
        </p:nvGraphicFramePr>
        <p:xfrm>
          <a:off x="2222767" y="5329049"/>
          <a:ext cx="1257300" cy="482600"/>
        </p:xfrm>
        <a:graphic>
          <a:graphicData uri="http://schemas.openxmlformats.org/presentationml/2006/ole">
            <mc:AlternateContent xmlns:mc="http://schemas.openxmlformats.org/markup-compatibility/2006">
              <mc:Choice xmlns:v="urn:schemas-microsoft-com:vml" Requires="v">
                <p:oleObj name="Equation" r:id="rId2" imgW="596880" imgH="228600" progId="Equation.DSMT4">
                  <p:embed/>
                </p:oleObj>
              </mc:Choice>
              <mc:Fallback>
                <p:oleObj name="Equation" r:id="rId2" imgW="596880" imgH="22860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3"/>
                      <a:srcRect/>
                      <a:stretch>
                        <a:fillRect/>
                      </a:stretch>
                    </p:blipFill>
                    <p:spPr bwMode="auto">
                      <a:xfrm>
                        <a:off x="2222767" y="5329049"/>
                        <a:ext cx="1257300" cy="4826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1D10FB7B-87E2-4B47-A9FE-E2BE5A9B436A}"/>
              </a:ext>
            </a:extLst>
          </p:cNvPr>
          <p:cNvGraphicFramePr>
            <a:graphicFrameLocks noChangeAspect="1"/>
          </p:cNvGraphicFramePr>
          <p:nvPr>
            <p:extLst>
              <p:ext uri="{D42A27DB-BD31-4B8C-83A1-F6EECF244321}">
                <p14:modId xmlns:p14="http://schemas.microsoft.com/office/powerpoint/2010/main" val="3863341928"/>
              </p:ext>
            </p:extLst>
          </p:nvPr>
        </p:nvGraphicFramePr>
        <p:xfrm>
          <a:off x="5163970" y="5156813"/>
          <a:ext cx="4067175" cy="830262"/>
        </p:xfrm>
        <a:graphic>
          <a:graphicData uri="http://schemas.openxmlformats.org/presentationml/2006/ole">
            <mc:AlternateContent xmlns:mc="http://schemas.openxmlformats.org/markup-compatibility/2006">
              <mc:Choice xmlns:v="urn:schemas-microsoft-com:vml" Requires="v">
                <p:oleObj name="Equation" r:id="rId4" imgW="1930320" imgH="393480" progId="Equation.DSMT4">
                  <p:embed/>
                </p:oleObj>
              </mc:Choice>
              <mc:Fallback>
                <p:oleObj name="Equation" r:id="rId4" imgW="1930320" imgH="393480" progId="Equation.DSMT4">
                  <p:embed/>
                  <p:pic>
                    <p:nvPicPr>
                      <p:cNvPr id="6" name="Oggetto 5">
                        <a:extLst>
                          <a:ext uri="{FF2B5EF4-FFF2-40B4-BE49-F238E27FC236}">
                            <a16:creationId xmlns:a16="http://schemas.microsoft.com/office/drawing/2014/main" id="{9C0BCA30-248B-4E73-82D8-9A3EAEFAB08C}"/>
                          </a:ext>
                        </a:extLst>
                      </p:cNvPr>
                      <p:cNvPicPr>
                        <a:picLocks noChangeAspect="1" noChangeArrowheads="1"/>
                      </p:cNvPicPr>
                      <p:nvPr/>
                    </p:nvPicPr>
                    <p:blipFill>
                      <a:blip r:embed="rId5"/>
                      <a:srcRect/>
                      <a:stretch>
                        <a:fillRect/>
                      </a:stretch>
                    </p:blipFill>
                    <p:spPr bwMode="auto">
                      <a:xfrm>
                        <a:off x="5163970" y="5156813"/>
                        <a:ext cx="4067175" cy="830262"/>
                      </a:xfrm>
                      <a:prstGeom prst="rect">
                        <a:avLst/>
                      </a:prstGeom>
                      <a:noFill/>
                    </p:spPr>
                  </p:pic>
                </p:oleObj>
              </mc:Fallback>
            </mc:AlternateContent>
          </a:graphicData>
        </a:graphic>
      </p:graphicFrame>
    </p:spTree>
    <p:extLst>
      <p:ext uri="{BB962C8B-B14F-4D97-AF65-F5344CB8AC3E}">
        <p14:creationId xmlns:p14="http://schemas.microsoft.com/office/powerpoint/2010/main" val="24434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Widescreen</PresentationFormat>
  <Paragraphs>131</Paragraphs>
  <Slides>18</Slides>
  <Notes>2</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18</vt:i4>
      </vt:variant>
    </vt:vector>
  </HeadingPairs>
  <TitlesOfParts>
    <vt:vector size="24" baseType="lpstr">
      <vt:lpstr>Arial</vt:lpstr>
      <vt:lpstr>Calibri</vt:lpstr>
      <vt:lpstr>Symbol</vt:lpstr>
      <vt:lpstr>Tema di Office</vt:lpstr>
      <vt:lpstr>Equation</vt:lpstr>
      <vt:lpstr>MathType 6.0 Equation</vt:lpstr>
      <vt:lpstr>Switched Capacitor (SC) circuits: general considerations</vt:lpstr>
      <vt:lpstr>Switched Capacitor (SC) circuits: general considerations</vt:lpstr>
      <vt:lpstr>Non-idealities in (SC) circuits</vt:lpstr>
      <vt:lpstr>Random nature of Ve</vt:lpstr>
      <vt:lpstr>Origin of the kT/C noise</vt:lpstr>
      <vt:lpstr>Origin of the kT/C noise</vt:lpstr>
      <vt:lpstr>kT/C noise as a result of continuous time noise sampling </vt:lpstr>
      <vt:lpstr>Changing the sampling frequency</vt:lpstr>
      <vt:lpstr>kT/C noise in summary</vt:lpstr>
      <vt:lpstr>The charge injection phenomenon: a systematic error in SC circuits</vt:lpstr>
      <vt:lpstr>Charge injection during the on-to-off transient</vt:lpstr>
      <vt:lpstr>Charge injection in the pass-gate (transmission gate) </vt:lpstr>
      <vt:lpstr>Signal independent charge injection compensation </vt:lpstr>
      <vt:lpstr>The input voltage of op-amps in closed loop configuration and in presence of noise / offset</vt:lpstr>
      <vt:lpstr>The input voltage of op-amps in closed loop configuration and in presence of noise / offset</vt:lpstr>
      <vt:lpstr>The input voltage of op-amps in the presence of noise</vt:lpstr>
      <vt:lpstr>A few examples</vt:lpstr>
      <vt:lpstr>Charges through capacitors: conventions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501</cp:revision>
  <dcterms:created xsi:type="dcterms:W3CDTF">2015-02-03T16:10:37Z</dcterms:created>
  <dcterms:modified xsi:type="dcterms:W3CDTF">2022-10-09T15:53:52Z</dcterms:modified>
</cp:coreProperties>
</file>