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56" r:id="rId3"/>
    <p:sldId id="257" r:id="rId4"/>
    <p:sldId id="258" r:id="rId5"/>
    <p:sldId id="259" r:id="rId6"/>
    <p:sldId id="26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62" r:id="rId17"/>
    <p:sldId id="296" r:id="rId18"/>
    <p:sldId id="263" r:id="rId19"/>
    <p:sldId id="295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97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98" r:id="rId36"/>
    <p:sldId id="282" r:id="rId37"/>
    <p:sldId id="285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D6F56-E692-460F-B8EF-034E7503E339}" v="11" dt="2023-09-27T18:44:2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3585" autoAdjust="0"/>
  </p:normalViewPr>
  <p:slideViewPr>
    <p:cSldViewPr snapToGrid="0">
      <p:cViewPr>
        <p:scale>
          <a:sx n="100" d="100"/>
          <a:sy n="100" d="100"/>
        </p:scale>
        <p:origin x="-66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C02D6F56-E692-460F-B8EF-034E7503E339}"/>
    <pc:docChg chg="modSld">
      <pc:chgData name="Paolo Bruschi" userId="a75eeb1e-9e8d-421e-bd1f-138b59bb6a61" providerId="ADAL" clId="{C02D6F56-E692-460F-B8EF-034E7503E339}" dt="2023-09-27T18:44:45.587" v="80" actId="1076"/>
      <pc:docMkLst>
        <pc:docMk/>
      </pc:docMkLst>
      <pc:sldChg chg="addSp modSp mod">
        <pc:chgData name="Paolo Bruschi" userId="a75eeb1e-9e8d-421e-bd1f-138b59bb6a61" providerId="ADAL" clId="{C02D6F56-E692-460F-B8EF-034E7503E339}" dt="2023-09-27T18:44:45.587" v="80" actId="1076"/>
        <pc:sldMkLst>
          <pc:docMk/>
          <pc:sldMk cId="3018000134" sldId="286"/>
        </pc:sldMkLst>
        <pc:spChg chg="mod">
          <ac:chgData name="Paolo Bruschi" userId="a75eeb1e-9e8d-421e-bd1f-138b59bb6a61" providerId="ADAL" clId="{C02D6F56-E692-460F-B8EF-034E7503E339}" dt="2023-09-27T18:24:05.478" v="0" actId="255"/>
          <ac:spMkLst>
            <pc:docMk/>
            <pc:sldMk cId="3018000134" sldId="286"/>
            <ac:spMk id="2" creationId="{BE208970-4539-442C-AEA9-6839466E0709}"/>
          </ac:spMkLst>
        </pc:spChg>
        <pc:spChg chg="mod">
          <ac:chgData name="Paolo Bruschi" userId="a75eeb1e-9e8d-421e-bd1f-138b59bb6a61" providerId="ADAL" clId="{C02D6F56-E692-460F-B8EF-034E7503E339}" dt="2023-09-27T18:44:13.669" v="39" actId="58"/>
          <ac:spMkLst>
            <pc:docMk/>
            <pc:sldMk cId="3018000134" sldId="286"/>
            <ac:spMk id="6" creationId="{D2A618AF-F344-468B-AD9B-80B55FAC07D5}"/>
          </ac:spMkLst>
        </pc:spChg>
        <pc:spChg chg="add mod">
          <ac:chgData name="Paolo Bruschi" userId="a75eeb1e-9e8d-421e-bd1f-138b59bb6a61" providerId="ADAL" clId="{C02D6F56-E692-460F-B8EF-034E7503E339}" dt="2023-09-27T18:42:49.638" v="16" actId="1076"/>
          <ac:spMkLst>
            <pc:docMk/>
            <pc:sldMk cId="3018000134" sldId="286"/>
            <ac:spMk id="8" creationId="{ACFA1CC5-47A5-BCB9-2AF1-C980CD5EC17F}"/>
          </ac:spMkLst>
        </pc:spChg>
        <pc:spChg chg="add mod">
          <ac:chgData name="Paolo Bruschi" userId="a75eeb1e-9e8d-421e-bd1f-138b59bb6a61" providerId="ADAL" clId="{C02D6F56-E692-460F-B8EF-034E7503E339}" dt="2023-09-27T18:43:15.446" v="21" actId="1076"/>
          <ac:spMkLst>
            <pc:docMk/>
            <pc:sldMk cId="3018000134" sldId="286"/>
            <ac:spMk id="9" creationId="{4A005BC3-B082-1180-6C4D-C70D46B06228}"/>
          </ac:spMkLst>
        </pc:spChg>
        <pc:spChg chg="add mod">
          <ac:chgData name="Paolo Bruschi" userId="a75eeb1e-9e8d-421e-bd1f-138b59bb6a61" providerId="ADAL" clId="{C02D6F56-E692-460F-B8EF-034E7503E339}" dt="2023-09-27T18:43:29.201" v="28" actId="1076"/>
          <ac:spMkLst>
            <pc:docMk/>
            <pc:sldMk cId="3018000134" sldId="286"/>
            <ac:spMk id="10" creationId="{6BBDE362-6EAE-1D1E-798F-5A1418F8EFB2}"/>
          </ac:spMkLst>
        </pc:spChg>
        <pc:spChg chg="add mod">
          <ac:chgData name="Paolo Bruschi" userId="a75eeb1e-9e8d-421e-bd1f-138b59bb6a61" providerId="ADAL" clId="{C02D6F56-E692-460F-B8EF-034E7503E339}" dt="2023-09-27T18:43:56.276" v="33" actId="1076"/>
          <ac:spMkLst>
            <pc:docMk/>
            <pc:sldMk cId="3018000134" sldId="286"/>
            <ac:spMk id="11" creationId="{0424DC7E-0494-7C91-5932-EE957E76C800}"/>
          </ac:spMkLst>
        </pc:spChg>
        <pc:spChg chg="add mod">
          <ac:chgData name="Paolo Bruschi" userId="a75eeb1e-9e8d-421e-bd1f-138b59bb6a61" providerId="ADAL" clId="{C02D6F56-E692-460F-B8EF-034E7503E339}" dt="2023-09-27T18:44:45.587" v="80" actId="1076"/>
          <ac:spMkLst>
            <pc:docMk/>
            <pc:sldMk cId="3018000134" sldId="286"/>
            <ac:spMk id="12" creationId="{0D13BE83-2D91-9456-F9FF-687DB2AB4721}"/>
          </ac:spMkLst>
        </pc:spChg>
        <pc:picChg chg="add mod">
          <ac:chgData name="Paolo Bruschi" userId="a75eeb1e-9e8d-421e-bd1f-138b59bb6a61" providerId="ADAL" clId="{C02D6F56-E692-460F-B8EF-034E7503E339}" dt="2023-09-27T18:39:57.675" v="4" actId="1076"/>
          <ac:picMkLst>
            <pc:docMk/>
            <pc:sldMk cId="3018000134" sldId="286"/>
            <ac:picMk id="7" creationId="{0CCFCBA3-5EB7-2A30-CBC2-5D67FC4473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4.png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7.bin"/><Relationship Id="rId2" Type="http://schemas.openxmlformats.org/officeDocument/2006/relationships/image" Target="../media/image18.png"/><Relationship Id="rId16" Type="http://schemas.openxmlformats.org/officeDocument/2006/relationships/image" Target="../media/image26.wmf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1.svg"/><Relationship Id="rId7" Type="http://schemas.openxmlformats.org/officeDocument/2006/relationships/image" Target="../media/image43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1.svg"/><Relationship Id="rId7" Type="http://schemas.openxmlformats.org/officeDocument/2006/relationships/image" Target="../media/image4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4.svg"/><Relationship Id="rId7" Type="http://schemas.openxmlformats.org/officeDocument/2006/relationships/image" Target="../media/image5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0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9.svg"/><Relationship Id="rId7" Type="http://schemas.openxmlformats.org/officeDocument/2006/relationships/image" Target="../media/image6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9.wmf"/><Relationship Id="rId18" Type="http://schemas.openxmlformats.org/officeDocument/2006/relationships/image" Target="../media/image70.png"/><Relationship Id="rId3" Type="http://schemas.openxmlformats.org/officeDocument/2006/relationships/image" Target="../media/image64.wmf"/><Relationship Id="rId21" Type="http://schemas.openxmlformats.org/officeDocument/2006/relationships/image" Target="../media/image6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10.png"/><Relationship Id="rId2" Type="http://schemas.openxmlformats.org/officeDocument/2006/relationships/oleObject" Target="../embeddings/oleObject40.bin"/><Relationship Id="rId20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71.sv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wmf"/><Relationship Id="rId7" Type="http://schemas.openxmlformats.org/officeDocument/2006/relationships/image" Target="../media/image75.svg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83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1.svg"/><Relationship Id="rId5" Type="http://schemas.openxmlformats.org/officeDocument/2006/relationships/image" Target="../media/image80.wmf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53.bin"/><Relationship Id="rId9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90.wmf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12" Type="http://schemas.openxmlformats.org/officeDocument/2006/relationships/image" Target="../media/image870.png"/><Relationship Id="rId17" Type="http://schemas.openxmlformats.org/officeDocument/2006/relationships/oleObject" Target="../embeddings/oleObject62.bin"/><Relationship Id="rId2" Type="http://schemas.openxmlformats.org/officeDocument/2006/relationships/oleObject" Target="../embeddings/oleObject57.bin"/><Relationship Id="rId16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83.wmf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8.svg"/><Relationship Id="rId14" Type="http://schemas.openxmlformats.org/officeDocument/2006/relationships/image" Target="../media/image8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92.svg"/><Relationship Id="rId7" Type="http://schemas.openxmlformats.org/officeDocument/2006/relationships/image" Target="../media/image88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6.svg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12" Type="http://schemas.openxmlformats.org/officeDocument/2006/relationships/image" Target="../media/image95.png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0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110.svg"/><Relationship Id="rId7" Type="http://schemas.openxmlformats.org/officeDocument/2006/relationships/image" Target="../media/image112.w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1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22.wmf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24.wmf"/><Relationship Id="rId2" Type="http://schemas.openxmlformats.org/officeDocument/2006/relationships/image" Target="../media/image114.png"/><Relationship Id="rId16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1.wmf"/><Relationship Id="rId5" Type="http://schemas.openxmlformats.org/officeDocument/2006/relationships/image" Target="../media/image117.svg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116.png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7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7" Type="http://schemas.openxmlformats.org/officeDocument/2006/relationships/image" Target="../media/image129.w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28.sv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130.wmf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37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5" Type="http://schemas.openxmlformats.org/officeDocument/2006/relationships/image" Target="../media/image136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38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8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9.wmf"/><Relationship Id="rId7" Type="http://schemas.openxmlformats.org/officeDocument/2006/relationships/image" Target="../media/image142.svg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5.wmf"/><Relationship Id="rId5" Type="http://schemas.openxmlformats.org/officeDocument/2006/relationships/image" Target="../media/image14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4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svg"/><Relationship Id="rId7" Type="http://schemas.openxmlformats.org/officeDocument/2006/relationships/image" Target="../media/image151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svg"/><Relationship Id="rId4" Type="http://schemas.openxmlformats.org/officeDocument/2006/relationships/image" Target="../media/image148.png"/><Relationship Id="rId9" Type="http://schemas.openxmlformats.org/officeDocument/2006/relationships/image" Target="../media/image15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7275B-EF99-4E81-A08D-CEC11D2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Interfaces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396EBD-503C-4580-99D2-6880DA0D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BC29EB-F2FC-48B4-9931-9A066E4C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7D05DF9-EDA8-4DAB-AA21-7F58CF95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6" y="1562100"/>
            <a:ext cx="6400800" cy="1866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D1B38B-DFF4-4170-92FB-521EA90F16E2}"/>
              </a:ext>
            </a:extLst>
          </p:cNvPr>
          <p:cNvSpPr txBox="1"/>
          <p:nvPr/>
        </p:nvSpPr>
        <p:spPr>
          <a:xfrm>
            <a:off x="516467" y="3784600"/>
            <a:ext cx="976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Interface: directly connected to the sensor. Detects the typically small variations of the electrical quantity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convert it into a voltage, if required.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4EEB50-C6E1-4D4D-B751-484DED06EF53}"/>
              </a:ext>
            </a:extLst>
          </p:cNvPr>
          <p:cNvSpPr txBox="1"/>
          <p:nvPr/>
        </p:nvSpPr>
        <p:spPr>
          <a:xfrm>
            <a:off x="7535334" y="2598003"/>
            <a:ext cx="381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analog processing (amplification, filtering etc.)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D403EF0-6247-4C02-8990-2C624AA2473E}"/>
              </a:ext>
            </a:extLst>
          </p:cNvPr>
          <p:cNvCxnSpPr/>
          <p:nvPr/>
        </p:nvCxnSpPr>
        <p:spPr>
          <a:xfrm flipV="1">
            <a:off x="3183467" y="2413000"/>
            <a:ext cx="1066800" cy="1371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EFEF1D9-973E-4CDA-9BB8-A8234D01BDB8}"/>
              </a:ext>
            </a:extLst>
          </p:cNvPr>
          <p:cNvCxnSpPr>
            <a:cxnSpLocks/>
          </p:cNvCxnSpPr>
          <p:nvPr/>
        </p:nvCxnSpPr>
        <p:spPr>
          <a:xfrm flipH="1" flipV="1">
            <a:off x="5765800" y="2413000"/>
            <a:ext cx="1659467" cy="6005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DD2330BC-6243-4A35-8B61-AC3DA0A0F21A}"/>
              </a:ext>
            </a:extLst>
          </p:cNvPr>
          <p:cNvSpPr/>
          <p:nvPr/>
        </p:nvSpPr>
        <p:spPr>
          <a:xfrm>
            <a:off x="2953353" y="1081815"/>
            <a:ext cx="567890" cy="66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0A036-26CF-4048-8428-FAF5A5E1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Discrete monolithic In-Amps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455CA7-C6B7-4ECA-ADD1-9563DDAD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FB9B8-CB75-4CB1-A919-64CCA96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 descr="INA3">
            <a:extLst>
              <a:ext uri="{FF2B5EF4-FFF2-40B4-BE49-F238E27FC236}">
                <a16:creationId xmlns:a16="http://schemas.microsoft.com/office/drawing/2014/main" id="{B788F1C0-618E-4CE8-AC26-1180EAF0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06" y="1405993"/>
            <a:ext cx="2514877" cy="259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B309D8-F560-4882-A9B4-E62E37FDFA61}"/>
              </a:ext>
            </a:extLst>
          </p:cNvPr>
          <p:cNvSpPr txBox="1"/>
          <p:nvPr/>
        </p:nvSpPr>
        <p:spPr>
          <a:xfrm>
            <a:off x="838200" y="4180411"/>
            <a:ext cx="300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pin configuration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54FEEC4-90D7-4625-A0CF-417EED7A1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3998" y="1562471"/>
          <a:ext cx="3230533" cy="4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300" imgH="228600" progId="Equation.DSMT4">
                  <p:embed/>
                </p:oleObj>
              </mc:Choice>
              <mc:Fallback>
                <p:oleObj name="Equation" r:id="rId3" imgW="16383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54FEEC4-90D7-4625-A0CF-417EED7A1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998" y="1562471"/>
                        <a:ext cx="3230533" cy="46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INA4">
            <a:extLst>
              <a:ext uri="{FF2B5EF4-FFF2-40B4-BE49-F238E27FC236}">
                <a16:creationId xmlns:a16="http://schemas.microsoft.com/office/drawing/2014/main" id="{5B1A22DF-4B3C-4B1B-BBE2-35523213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42" y="3232121"/>
            <a:ext cx="4389682" cy="26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7106EF-B32D-4147-AAA2-5BF8ED01F42D}"/>
              </a:ext>
            </a:extLst>
          </p:cNvPr>
          <p:cNvSpPr txBox="1"/>
          <p:nvPr/>
        </p:nvSpPr>
        <p:spPr>
          <a:xfrm>
            <a:off x="7375483" y="5221035"/>
            <a:ext cx="300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possible use of the SENSE terminal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80010EE-0A9B-42EA-9619-A1DD78B45B66}"/>
              </a:ext>
            </a:extLst>
          </p:cNvPr>
          <p:cNvCxnSpPr>
            <a:cxnSpLocks/>
          </p:cNvCxnSpPr>
          <p:nvPr/>
        </p:nvCxnSpPr>
        <p:spPr>
          <a:xfrm>
            <a:off x="2733261" y="2032025"/>
            <a:ext cx="63610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5720DE-02F7-43D5-85A8-8111ECA8AA3F}"/>
              </a:ext>
            </a:extLst>
          </p:cNvPr>
          <p:cNvCxnSpPr/>
          <p:nvPr/>
        </p:nvCxnSpPr>
        <p:spPr>
          <a:xfrm>
            <a:off x="3359426" y="2032025"/>
            <a:ext cx="0" cy="47263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2FE9A-2B93-434A-96F4-9A5614C9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5322"/>
            <a:ext cx="10515600" cy="662397"/>
          </a:xfrm>
        </p:spPr>
        <p:txBody>
          <a:bodyPr/>
          <a:lstStyle/>
          <a:p>
            <a:r>
              <a:rPr lang="en-US" dirty="0"/>
              <a:t>In-Amp with variable gain: Input and Output offset and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DF326D-DAF8-4D01-B330-04CB8DA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237FF-5038-4EB9-8B67-4147620F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INA5">
            <a:extLst>
              <a:ext uri="{FF2B5EF4-FFF2-40B4-BE49-F238E27FC236}">
                <a16:creationId xmlns:a16="http://schemas.microsoft.com/office/drawing/2014/main" id="{BFCFB7D1-CBAE-46B8-8DCD-25169A01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42" y="1374667"/>
            <a:ext cx="5336087" cy="17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FD4A3C6-F71A-45AB-9499-2F78C48C9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807" y="4945605"/>
          <a:ext cx="2202288" cy="94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355320" progId="Equation.DSMT4">
                  <p:embed/>
                </p:oleObj>
              </mc:Choice>
              <mc:Fallback>
                <p:oleObj name="Equation" r:id="rId3" imgW="825480" imgH="3553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FD4A3C6-F71A-45AB-9499-2F78C48C9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807" y="4945605"/>
                        <a:ext cx="2202288" cy="943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DE1E5-FE34-4A36-842F-D9E6CA88765A}"/>
              </a:ext>
            </a:extLst>
          </p:cNvPr>
          <p:cNvSpPr txBox="1"/>
          <p:nvPr/>
        </p:nvSpPr>
        <p:spPr>
          <a:xfrm>
            <a:off x="3568451" y="3291826"/>
            <a:ext cx="485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two-stage architecture of In-amps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713042-06C0-413C-9907-59B44816AA8B}"/>
              </a:ext>
            </a:extLst>
          </p:cNvPr>
          <p:cNvSpPr txBox="1"/>
          <p:nvPr/>
        </p:nvSpPr>
        <p:spPr>
          <a:xfrm>
            <a:off x="704554" y="5257752"/>
            <a:ext cx="276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Generally,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1, thus: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F77BCD0-7D6A-402F-AC1A-E132CFD39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983818"/>
          <a:ext cx="3460830" cy="55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190440" progId="Equation.DSMT4">
                  <p:embed/>
                </p:oleObj>
              </mc:Choice>
              <mc:Fallback>
                <p:oleObj name="Equation" r:id="rId5" imgW="1180800" imgH="1904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F77BCD0-7D6A-402F-AC1A-E132CFD394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3818"/>
                        <a:ext cx="3460830" cy="55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76BA3C6-48E1-4972-9CD9-A3D4AC3B2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4796" y="3204543"/>
          <a:ext cx="1500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190440" progId="Equation.DSMT4">
                  <p:embed/>
                </p:oleObj>
              </mc:Choice>
              <mc:Fallback>
                <p:oleObj name="Equation" r:id="rId7" imgW="495000" imgH="1904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76BA3C6-48E1-4972-9CD9-A3D4AC3B2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796" y="3204543"/>
                        <a:ext cx="1500187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530DA59-1A37-46D9-9898-290E14FF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3938" y="3759200"/>
          <a:ext cx="36528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380880" progId="Equation.DSMT4">
                  <p:embed/>
                </p:oleObj>
              </mc:Choice>
              <mc:Fallback>
                <p:oleObj name="Equation" r:id="rId9" imgW="1320480" imgH="3808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530DA59-1A37-46D9-9898-290E14FF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59200"/>
                        <a:ext cx="3652837" cy="1046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C6949B0-20A3-437E-BDAB-C0CF8C4CC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0846" y="5195995"/>
          <a:ext cx="11922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190440" progId="Equation.DSMT4">
                  <p:embed/>
                </p:oleObj>
              </mc:Choice>
              <mc:Fallback>
                <p:oleObj name="Equation" r:id="rId11" imgW="393480" imgH="1904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C6949B0-20A3-437E-BDAB-C0CF8C4CC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846" y="5195995"/>
                        <a:ext cx="1192212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4CDA73E-BE5E-4099-961F-67193C754A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5910262" y="1502876"/>
            <a:ext cx="371475" cy="5524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F4B9CFB-B19A-46E3-BF13-B2EC521D5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856831" y="1515179"/>
            <a:ext cx="371475" cy="552450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AA3BD8CF-6094-457F-BE22-0B58B9EFB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1021172"/>
          <a:ext cx="5000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190440" progId="Equation.DSMT4">
                  <p:embed/>
                </p:oleObj>
              </mc:Choice>
              <mc:Fallback>
                <p:oleObj name="Equation" r:id="rId15" imgW="164880" imgH="1904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AA3BD8CF-6094-457F-BE22-0B58B9EFB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1021172"/>
                        <a:ext cx="5000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9AD7B2E-62ED-4958-8BF5-9A674C2F55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1675" y="1011238"/>
          <a:ext cx="5762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90440" progId="Equation.DSMT4">
                  <p:embed/>
                </p:oleObj>
              </mc:Choice>
              <mc:Fallback>
                <p:oleObj name="Equation" r:id="rId17" imgW="190440" imgH="1904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9AD7B2E-62ED-4958-8BF5-9A674C2F55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1011238"/>
                        <a:ext cx="5762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6F12BF5-5B3C-4FA5-8175-9AC37B411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4789" y="4887365"/>
          <a:ext cx="5000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190440" progId="Equation.DSMT4">
                  <p:embed/>
                </p:oleObj>
              </mc:Choice>
              <mc:Fallback>
                <p:oleObj name="Equation" r:id="rId19" imgW="164880" imgH="1904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96F12BF5-5B3C-4FA5-8175-9AC37B411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789" y="4887365"/>
                        <a:ext cx="5000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A614EF90-811D-46CD-8C23-4AA108589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4789" y="5514075"/>
          <a:ext cx="5762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90440" progId="Equation.DSMT4">
                  <p:embed/>
                </p:oleObj>
              </mc:Choice>
              <mc:Fallback>
                <p:oleObj name="Equation" r:id="rId20" imgW="190440" imgH="1904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A614EF90-811D-46CD-8C23-4AA108589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789" y="5514075"/>
                        <a:ext cx="5762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5473020-0B9E-47FC-8364-A7A2BE251F27}"/>
              </a:ext>
            </a:extLst>
          </p:cNvPr>
          <p:cNvSpPr txBox="1"/>
          <p:nvPr/>
        </p:nvSpPr>
        <p:spPr>
          <a:xfrm>
            <a:off x="8663729" y="499614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input noise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3A09561-B86B-4C43-B8B2-EF6DFBCDDFA6}"/>
              </a:ext>
            </a:extLst>
          </p:cNvPr>
          <p:cNvSpPr txBox="1"/>
          <p:nvPr/>
        </p:nvSpPr>
        <p:spPr>
          <a:xfrm>
            <a:off x="8663729" y="562708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output noise</a:t>
            </a:r>
          </a:p>
        </p:txBody>
      </p:sp>
    </p:spTree>
    <p:extLst>
      <p:ext uri="{BB962C8B-B14F-4D97-AF65-F5344CB8AC3E}">
        <p14:creationId xmlns:p14="http://schemas.microsoft.com/office/powerpoint/2010/main" val="40447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914F2-8A8C-4E7B-B926-7661E148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36525"/>
            <a:ext cx="10515600" cy="662397"/>
          </a:xfrm>
        </p:spPr>
        <p:txBody>
          <a:bodyPr/>
          <a:lstStyle/>
          <a:p>
            <a:r>
              <a:rPr lang="en-US" dirty="0"/>
              <a:t>Three-Op-Amp Instrumentation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ADAF71-79F0-42B7-A754-1FE6D1E6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1325AE-5A1A-4023-A5DF-672076A1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INA6">
            <a:extLst>
              <a:ext uri="{FF2B5EF4-FFF2-40B4-BE49-F238E27FC236}">
                <a16:creationId xmlns:a16="http://schemas.microsoft.com/office/drawing/2014/main" id="{5C6701D1-983F-4047-9D60-00046C4B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6" y="1495337"/>
            <a:ext cx="4108654" cy="376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1C47E28-51BB-43A3-9A40-541B835C6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9588" y="5173684"/>
          <a:ext cx="1489812" cy="87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1C47E28-51BB-43A3-9A40-541B835C6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588" y="5173684"/>
                        <a:ext cx="1489812" cy="870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4A7938A-9E03-44EF-A746-F30378D3BAB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801533" y="4686655"/>
            <a:ext cx="2075736" cy="414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3D24A4-4C3D-4CF4-8EF0-9970B8E552F7}"/>
              </a:ext>
            </a:extLst>
          </p:cNvPr>
          <p:cNvSpPr txBox="1"/>
          <p:nvPr/>
        </p:nvSpPr>
        <p:spPr>
          <a:xfrm>
            <a:off x="5877269" y="4593356"/>
            <a:ext cx="336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circuit that provides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have a very low output resistance (&lt;&lt;R) 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3FCAEC-9ABB-42F1-9020-DE9DD44A65AD}"/>
              </a:ext>
            </a:extLst>
          </p:cNvPr>
          <p:cNvCxnSpPr>
            <a:cxnSpLocks/>
          </p:cNvCxnSpPr>
          <p:nvPr/>
        </p:nvCxnSpPr>
        <p:spPr>
          <a:xfrm flipH="1">
            <a:off x="4097867" y="1906818"/>
            <a:ext cx="1694873" cy="562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94FD27-3F2F-4007-9D67-A85C420DF346}"/>
              </a:ext>
            </a:extLst>
          </p:cNvPr>
          <p:cNvSpPr txBox="1"/>
          <p:nvPr/>
        </p:nvSpPr>
        <p:spPr>
          <a:xfrm>
            <a:off x="5877269" y="1458384"/>
            <a:ext cx="3361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Mismatch of these resistors degrades the CMRR of the second stage. Resistor trimming is necessary for CMRRs &gt; 60 dB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6ED02BF1-C7E4-4BD5-B179-2C244DA37744}"/>
              </a:ext>
            </a:extLst>
          </p:cNvPr>
          <p:cNvSpPr/>
          <p:nvPr/>
        </p:nvSpPr>
        <p:spPr>
          <a:xfrm rot="16200000">
            <a:off x="2697882" y="2692175"/>
            <a:ext cx="1831561" cy="1561075"/>
          </a:xfrm>
          <a:custGeom>
            <a:avLst/>
            <a:gdLst>
              <a:gd name="connsiteX0" fmla="*/ 1913467 w 1913467"/>
              <a:gd name="connsiteY0" fmla="*/ 708884 h 1561075"/>
              <a:gd name="connsiteX1" fmla="*/ 1913467 w 1913467"/>
              <a:gd name="connsiteY1" fmla="*/ 1490399 h 1561075"/>
              <a:gd name="connsiteX2" fmla="*/ 1842791 w 1913467"/>
              <a:gd name="connsiteY2" fmla="*/ 1561075 h 1561075"/>
              <a:gd name="connsiteX3" fmla="*/ 1560098 w 1913467"/>
              <a:gd name="connsiteY3" fmla="*/ 1561075 h 1561075"/>
              <a:gd name="connsiteX4" fmla="*/ 1489422 w 1913467"/>
              <a:gd name="connsiteY4" fmla="*/ 1490399 h 1561075"/>
              <a:gd name="connsiteX5" fmla="*/ 1489422 w 1913467"/>
              <a:gd name="connsiteY5" fmla="*/ 736600 h 1561075"/>
              <a:gd name="connsiteX6" fmla="*/ 723902 w 1913467"/>
              <a:gd name="connsiteY6" fmla="*/ 736600 h 1561075"/>
              <a:gd name="connsiteX7" fmla="*/ 702836 w 1913467"/>
              <a:gd name="connsiteY7" fmla="*/ 732347 h 1561075"/>
              <a:gd name="connsiteX8" fmla="*/ 701821 w 1913467"/>
              <a:gd name="connsiteY8" fmla="*/ 737373 h 1561075"/>
              <a:gd name="connsiteX9" fmla="*/ 636699 w 1913467"/>
              <a:gd name="connsiteY9" fmla="*/ 780539 h 1561075"/>
              <a:gd name="connsiteX10" fmla="*/ 70676 w 1913467"/>
              <a:gd name="connsiteY10" fmla="*/ 780539 h 1561075"/>
              <a:gd name="connsiteX11" fmla="*/ 0 w 1913467"/>
              <a:gd name="connsiteY11" fmla="*/ 709863 h 1561075"/>
              <a:gd name="connsiteX12" fmla="*/ 0 w 1913467"/>
              <a:gd name="connsiteY12" fmla="*/ 427170 h 1561075"/>
              <a:gd name="connsiteX13" fmla="*/ 70676 w 1913467"/>
              <a:gd name="connsiteY13" fmla="*/ 356494 h 1561075"/>
              <a:gd name="connsiteX14" fmla="*/ 601133 w 1913467"/>
              <a:gd name="connsiteY14" fmla="*/ 356494 h 1561075"/>
              <a:gd name="connsiteX15" fmla="*/ 601133 w 1913467"/>
              <a:gd name="connsiteY15" fmla="*/ 122769 h 1561075"/>
              <a:gd name="connsiteX16" fmla="*/ 723902 w 1913467"/>
              <a:gd name="connsiteY16" fmla="*/ 0 h 1561075"/>
              <a:gd name="connsiteX17" fmla="*/ 1553631 w 1913467"/>
              <a:gd name="connsiteY17" fmla="*/ 0 h 1561075"/>
              <a:gd name="connsiteX18" fmla="*/ 1676400 w 1913467"/>
              <a:gd name="connsiteY18" fmla="*/ 122769 h 1561075"/>
              <a:gd name="connsiteX19" fmla="*/ 1676400 w 1913467"/>
              <a:gd name="connsiteY19" fmla="*/ 613831 h 1561075"/>
              <a:gd name="connsiteX20" fmla="*/ 1671479 w 1913467"/>
              <a:gd name="connsiteY20" fmla="*/ 638208 h 1561075"/>
              <a:gd name="connsiteX21" fmla="*/ 1842791 w 1913467"/>
              <a:gd name="connsiteY21" fmla="*/ 638208 h 1561075"/>
              <a:gd name="connsiteX22" fmla="*/ 1913467 w 1913467"/>
              <a:gd name="connsiteY22" fmla="*/ 708884 h 15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3467" h="1561075">
                <a:moveTo>
                  <a:pt x="1913467" y="708884"/>
                </a:moveTo>
                <a:lnTo>
                  <a:pt x="1913467" y="1490399"/>
                </a:lnTo>
                <a:cubicBezTo>
                  <a:pt x="1913467" y="1529432"/>
                  <a:pt x="1881824" y="1561075"/>
                  <a:pt x="1842791" y="1561075"/>
                </a:cubicBezTo>
                <a:lnTo>
                  <a:pt x="1560098" y="1561075"/>
                </a:lnTo>
                <a:cubicBezTo>
                  <a:pt x="1521065" y="1561075"/>
                  <a:pt x="1489422" y="1529432"/>
                  <a:pt x="1489422" y="1490399"/>
                </a:cubicBezTo>
                <a:lnTo>
                  <a:pt x="1489422" y="736600"/>
                </a:lnTo>
                <a:lnTo>
                  <a:pt x="723902" y="736600"/>
                </a:lnTo>
                <a:lnTo>
                  <a:pt x="702836" y="732347"/>
                </a:lnTo>
                <a:lnTo>
                  <a:pt x="701821" y="737373"/>
                </a:lnTo>
                <a:cubicBezTo>
                  <a:pt x="691092" y="762740"/>
                  <a:pt x="665974" y="780539"/>
                  <a:pt x="636699" y="780539"/>
                </a:cubicBezTo>
                <a:lnTo>
                  <a:pt x="70676" y="780539"/>
                </a:lnTo>
                <a:cubicBezTo>
                  <a:pt x="31643" y="780539"/>
                  <a:pt x="0" y="748896"/>
                  <a:pt x="0" y="709863"/>
                </a:cubicBezTo>
                <a:lnTo>
                  <a:pt x="0" y="427170"/>
                </a:lnTo>
                <a:cubicBezTo>
                  <a:pt x="0" y="388137"/>
                  <a:pt x="31643" y="356494"/>
                  <a:pt x="70676" y="356494"/>
                </a:cubicBezTo>
                <a:lnTo>
                  <a:pt x="601133" y="356494"/>
                </a:lnTo>
                <a:lnTo>
                  <a:pt x="601133" y="122769"/>
                </a:lnTo>
                <a:cubicBezTo>
                  <a:pt x="601133" y="54966"/>
                  <a:pt x="656099" y="0"/>
                  <a:pt x="723902" y="0"/>
                </a:cubicBezTo>
                <a:lnTo>
                  <a:pt x="1553631" y="0"/>
                </a:lnTo>
                <a:cubicBezTo>
                  <a:pt x="1621434" y="0"/>
                  <a:pt x="1676400" y="54966"/>
                  <a:pt x="1676400" y="122769"/>
                </a:cubicBezTo>
                <a:lnTo>
                  <a:pt x="1676400" y="613831"/>
                </a:lnTo>
                <a:lnTo>
                  <a:pt x="1671479" y="638208"/>
                </a:lnTo>
                <a:lnTo>
                  <a:pt x="1842791" y="638208"/>
                </a:lnTo>
                <a:cubicBezTo>
                  <a:pt x="1881824" y="638208"/>
                  <a:pt x="1913467" y="669851"/>
                  <a:pt x="1913467" y="70888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CE11C-FFF6-41FE-B3FB-93AE239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0942"/>
            <a:ext cx="10515600" cy="5695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 620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EB4B9D-4214-41F4-BACC-E8B03212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8B86B2-846D-4847-AC4F-4A4D11A5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E63C4B-BDD6-41F9-9A34-DAEF42A6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61" y="1496025"/>
            <a:ext cx="3112277" cy="16523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5B9A0B-6C2F-4088-A081-537F51A1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6818"/>
            <a:ext cx="3238500" cy="2228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9624FCE-406A-48CE-A257-4A0228DE9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48346"/>
            <a:ext cx="7622055" cy="307312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AFB2E10-B5EE-4D10-B8D2-AE1A9CA46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9491" y="1895466"/>
          <a:ext cx="36433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409400" imgH="393480" progId="Equation.3">
                  <p:embed/>
                </p:oleObj>
              </mc:Choice>
              <mc:Fallback>
                <p:oleObj name="Equazione" r:id="rId5" imgW="1409400" imgH="393480" progId="Equation.3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AFB2E10-B5EE-4D10-B8D2-AE1A9CA46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9491" y="1895466"/>
                        <a:ext cx="36433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3C009E-6917-467E-B6DE-AAB1B520BB24}"/>
              </a:ext>
            </a:extLst>
          </p:cNvPr>
          <p:cNvSpPr txBox="1"/>
          <p:nvPr/>
        </p:nvSpPr>
        <p:spPr>
          <a:xfrm>
            <a:off x="8269491" y="3757468"/>
            <a:ext cx="1745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G≥100 the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BW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100kHz.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f&gt; 100kHz</a:t>
            </a:r>
          </a:p>
        </p:txBody>
      </p:sp>
      <p:cxnSp>
        <p:nvCxnSpPr>
          <p:cNvPr id="11" name="Connettore 1 5">
            <a:extLst>
              <a:ext uri="{FF2B5EF4-FFF2-40B4-BE49-F238E27FC236}">
                <a16:creationId xmlns:a16="http://schemas.microsoft.com/office/drawing/2014/main" id="{47A05221-F068-4656-AFE2-03BE6E1BE609}"/>
              </a:ext>
            </a:extLst>
          </p:cNvPr>
          <p:cNvCxnSpPr/>
          <p:nvPr/>
        </p:nvCxnSpPr>
        <p:spPr>
          <a:xfrm>
            <a:off x="8044469" y="5251585"/>
            <a:ext cx="60973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57A3140-BC34-472D-80B9-38337C31BA0B}"/>
              </a:ext>
            </a:extLst>
          </p:cNvPr>
          <p:cNvCxnSpPr/>
          <p:nvPr/>
        </p:nvCxnSpPr>
        <p:spPr>
          <a:xfrm>
            <a:off x="8637925" y="5258777"/>
            <a:ext cx="390525" cy="4316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BC7BA3C8-0ECA-45EA-B3D0-29B6F171DF7A}"/>
              </a:ext>
            </a:extLst>
          </p:cNvPr>
          <p:cNvCxnSpPr/>
          <p:nvPr/>
        </p:nvCxnSpPr>
        <p:spPr>
          <a:xfrm flipV="1">
            <a:off x="6546796" y="4345840"/>
            <a:ext cx="699010" cy="101613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B6E2E4-D937-4788-BE0C-7B67F16EE40E}"/>
              </a:ext>
            </a:extLst>
          </p:cNvPr>
          <p:cNvSpPr txBox="1"/>
          <p:nvPr/>
        </p:nvSpPr>
        <p:spPr>
          <a:xfrm>
            <a:off x="6673122" y="3625169"/>
            <a:ext cx="15680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RTI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G</a:t>
            </a:r>
          </a:p>
        </p:txBody>
      </p:sp>
    </p:spTree>
    <p:extLst>
      <p:ext uri="{BB962C8B-B14F-4D97-AF65-F5344CB8AC3E}">
        <p14:creationId xmlns:p14="http://schemas.microsoft.com/office/powerpoint/2010/main" val="5547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CEDE4-377A-4092-9A36-B8C31D53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47343"/>
            <a:ext cx="10515600" cy="662397"/>
          </a:xfrm>
        </p:spPr>
        <p:txBody>
          <a:bodyPr/>
          <a:lstStyle/>
          <a:p>
            <a:r>
              <a:rPr lang="en-US" dirty="0"/>
              <a:t>AD 620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BDE242-0862-41A7-93AF-B7AA923D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BB395E-907B-49EE-8C75-5B1330C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AB173C-0638-436E-B0A6-A40C82D1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0" y="1208352"/>
            <a:ext cx="10996217" cy="5108173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FA0A9BC9-6B94-4A22-8BA1-5C4D3163B36A}"/>
              </a:ext>
            </a:extLst>
          </p:cNvPr>
          <p:cNvCxnSpPr/>
          <p:nvPr/>
        </p:nvCxnSpPr>
        <p:spPr>
          <a:xfrm flipV="1">
            <a:off x="7872992" y="2984998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E6168FDF-4658-4D74-A2D4-8AE347A6C394}"/>
              </a:ext>
            </a:extLst>
          </p:cNvPr>
          <p:cNvCxnSpPr/>
          <p:nvPr/>
        </p:nvCxnSpPr>
        <p:spPr>
          <a:xfrm flipH="1" flipV="1">
            <a:off x="6411217" y="4309009"/>
            <a:ext cx="944576" cy="32930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41274914-7AB1-4E07-B060-DD20F180C59E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7911401" y="5245819"/>
            <a:ext cx="1817061" cy="10248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D7190D8B-A863-4FFD-9B79-0EEAC002C9F8}"/>
              </a:ext>
            </a:extLst>
          </p:cNvPr>
          <p:cNvCxnSpPr/>
          <p:nvPr/>
        </p:nvCxnSpPr>
        <p:spPr>
          <a:xfrm flipH="1" flipV="1">
            <a:off x="6879151" y="5316905"/>
            <a:ext cx="647592" cy="26667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1">
            <a:extLst>
              <a:ext uri="{FF2B5EF4-FFF2-40B4-BE49-F238E27FC236}">
                <a16:creationId xmlns:a16="http://schemas.microsoft.com/office/drawing/2014/main" id="{18C411B8-C71A-4BC8-B79B-9D70D1845D5D}"/>
              </a:ext>
            </a:extLst>
          </p:cNvPr>
          <p:cNvCxnSpPr>
            <a:cxnSpLocks/>
          </p:cNvCxnSpPr>
          <p:nvPr/>
        </p:nvCxnSpPr>
        <p:spPr>
          <a:xfrm flipH="1">
            <a:off x="6616502" y="5727021"/>
            <a:ext cx="895549" cy="28635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A250BE33-EB17-4799-A3F9-8311A9F0202F}"/>
              </a:ext>
            </a:extLst>
          </p:cNvPr>
          <p:cNvSpPr/>
          <p:nvPr/>
        </p:nvSpPr>
        <p:spPr>
          <a:xfrm>
            <a:off x="7416404" y="2774623"/>
            <a:ext cx="95646" cy="338554"/>
          </a:xfrm>
          <a:prstGeom prst="leftBrace">
            <a:avLst>
              <a:gd name="adj1" fmla="val 7343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1 6">
            <a:extLst>
              <a:ext uri="{FF2B5EF4-FFF2-40B4-BE49-F238E27FC236}">
                <a16:creationId xmlns:a16="http://schemas.microsoft.com/office/drawing/2014/main" id="{5582CB33-F7C3-468D-BBAD-836E447F1DA0}"/>
              </a:ext>
            </a:extLst>
          </p:cNvPr>
          <p:cNvCxnSpPr>
            <a:cxnSpLocks/>
          </p:cNvCxnSpPr>
          <p:nvPr/>
        </p:nvCxnSpPr>
        <p:spPr>
          <a:xfrm>
            <a:off x="5816600" y="1475563"/>
            <a:ext cx="1599804" cy="1497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65EF88-81E2-4978-91B5-D4F64792F102}"/>
              </a:ext>
            </a:extLst>
          </p:cNvPr>
          <p:cNvSpPr txBox="1"/>
          <p:nvPr/>
        </p:nvSpPr>
        <p:spPr>
          <a:xfrm>
            <a:off x="1730426" y="1152566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constant GBW product: BW determined by first stage</a:t>
            </a:r>
          </a:p>
        </p:txBody>
      </p:sp>
      <p:cxnSp>
        <p:nvCxnSpPr>
          <p:cNvPr id="14" name="Connettore 1 16">
            <a:extLst>
              <a:ext uri="{FF2B5EF4-FFF2-40B4-BE49-F238E27FC236}">
                <a16:creationId xmlns:a16="http://schemas.microsoft.com/office/drawing/2014/main" id="{2739B9B5-A707-4AAE-B8B6-3FD30C421D89}"/>
              </a:ext>
            </a:extLst>
          </p:cNvPr>
          <p:cNvCxnSpPr>
            <a:cxnSpLocks/>
          </p:cNvCxnSpPr>
          <p:nvPr/>
        </p:nvCxnSpPr>
        <p:spPr>
          <a:xfrm flipV="1">
            <a:off x="7937500" y="1168527"/>
            <a:ext cx="1599804" cy="1410059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255ED3-CD2C-4C26-B879-66D50C123DAD}"/>
              </a:ext>
            </a:extLst>
          </p:cNvPr>
          <p:cNvSpPr txBox="1"/>
          <p:nvPr/>
        </p:nvSpPr>
        <p:spPr>
          <a:xfrm>
            <a:off x="1117405" y="844621"/>
            <a:ext cx="876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GBW does not increase much beyond the G=10 case: BW affected by second stage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D50D43-571A-45CA-9307-68DCE0DF9916}"/>
              </a:ext>
            </a:extLst>
          </p:cNvPr>
          <p:cNvSpPr txBox="1"/>
          <p:nvPr/>
        </p:nvSpPr>
        <p:spPr>
          <a:xfrm>
            <a:off x="5647152" y="3970003"/>
            <a:ext cx="23727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noise</a:t>
            </a:r>
          </a:p>
        </p:txBody>
      </p:sp>
      <p:cxnSp>
        <p:nvCxnSpPr>
          <p:cNvPr id="17" name="Connettore 1 27">
            <a:extLst>
              <a:ext uri="{FF2B5EF4-FFF2-40B4-BE49-F238E27FC236}">
                <a16:creationId xmlns:a16="http://schemas.microsoft.com/office/drawing/2014/main" id="{EA29FB15-44A9-4165-9B54-0CD4E3626C6B}"/>
              </a:ext>
            </a:extLst>
          </p:cNvPr>
          <p:cNvCxnSpPr/>
          <p:nvPr/>
        </p:nvCxnSpPr>
        <p:spPr>
          <a:xfrm flipH="1" flipV="1">
            <a:off x="7267538" y="4277780"/>
            <a:ext cx="266700" cy="2323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64354D-9167-4BC1-B374-98EA977B3097}"/>
              </a:ext>
            </a:extLst>
          </p:cNvPr>
          <p:cNvSpPr txBox="1"/>
          <p:nvPr/>
        </p:nvSpPr>
        <p:spPr>
          <a:xfrm>
            <a:off x="7846267" y="4185274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Broad-Band Noise: √S</a:t>
            </a:r>
            <a:r>
              <a:rPr 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10B6B61B-9A29-4FEE-BBE1-B95D75550179}"/>
              </a:ext>
            </a:extLst>
          </p:cNvPr>
          <p:cNvSpPr/>
          <p:nvPr/>
        </p:nvSpPr>
        <p:spPr>
          <a:xfrm flipH="1">
            <a:off x="7774241" y="4407856"/>
            <a:ext cx="91440" cy="396240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2D8050-0A67-4B5B-BED9-9F3C734D39EF}"/>
              </a:ext>
            </a:extLst>
          </p:cNvPr>
          <p:cNvSpPr txBox="1"/>
          <p:nvPr/>
        </p:nvSpPr>
        <p:spPr>
          <a:xfrm>
            <a:off x="9728462" y="6013379"/>
            <a:ext cx="22124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Frequency Noise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over 0.1-10 Hz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D2D9E2B-3942-428E-947B-319CA03C93E6}"/>
              </a:ext>
            </a:extLst>
          </p:cNvPr>
          <p:cNvSpPr txBox="1"/>
          <p:nvPr/>
        </p:nvSpPr>
        <p:spPr>
          <a:xfrm>
            <a:off x="4839770" y="5138234"/>
            <a:ext cx="21259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√S</a:t>
            </a:r>
            <a:r>
              <a:rPr lang="it-IT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A5F46B-9EB0-41C7-927D-D970E3F05B12}"/>
              </a:ext>
            </a:extLst>
          </p:cNvPr>
          <p:cNvSpPr txBox="1"/>
          <p:nvPr/>
        </p:nvSpPr>
        <p:spPr>
          <a:xfrm>
            <a:off x="4621069" y="5824679"/>
            <a:ext cx="22124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Frequency Noise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over 0.1-10 Hz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8E796C4-2472-4A4B-9B8F-E6393F58D830}"/>
              </a:ext>
            </a:extLst>
          </p:cNvPr>
          <p:cNvSpPr txBox="1"/>
          <p:nvPr/>
        </p:nvSpPr>
        <p:spPr>
          <a:xfrm>
            <a:off x="3694701" y="5583579"/>
            <a:ext cx="78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FCEF4EC7-E138-4A3E-9F1F-BA12F003C2D3}"/>
              </a:ext>
            </a:extLst>
          </p:cNvPr>
          <p:cNvSpPr/>
          <p:nvPr/>
        </p:nvSpPr>
        <p:spPr>
          <a:xfrm>
            <a:off x="4456182" y="5245818"/>
            <a:ext cx="90370" cy="1024806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D37B59-F1F8-4911-89D3-6C96A5077939}"/>
              </a:ext>
            </a:extLst>
          </p:cNvPr>
          <p:cNvSpPr txBox="1"/>
          <p:nvPr/>
        </p:nvSpPr>
        <p:spPr>
          <a:xfrm>
            <a:off x="8081228" y="2738245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 -Rate</a:t>
            </a:r>
            <a:endParaRPr lang="en-US" sz="16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0F0DF7-C893-4031-8F3E-5B0EB9EB6EC5}"/>
              </a:ext>
            </a:extLst>
          </p:cNvPr>
          <p:cNvSpPr txBox="1"/>
          <p:nvPr/>
        </p:nvSpPr>
        <p:spPr>
          <a:xfrm>
            <a:off x="6156778" y="350107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Settling times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arentesi graffa aperta 34">
            <a:extLst>
              <a:ext uri="{FF2B5EF4-FFF2-40B4-BE49-F238E27FC236}">
                <a16:creationId xmlns:a16="http://schemas.microsoft.com/office/drawing/2014/main" id="{0C3AC8B9-F12A-4430-A019-AD92300F3F00}"/>
              </a:ext>
            </a:extLst>
          </p:cNvPr>
          <p:cNvSpPr/>
          <p:nvPr/>
        </p:nvSpPr>
        <p:spPr>
          <a:xfrm flipH="1">
            <a:off x="7819961" y="4981280"/>
            <a:ext cx="91440" cy="529077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FF93DC-C451-42A8-9FA6-A355395D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EA3214-BFF4-4492-8726-72D8BFD5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938308-9CE9-4A4C-8289-DBB5B708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6" y="713103"/>
            <a:ext cx="10647589" cy="42855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77DD6-D09F-4BC8-858E-353C6875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" y="4827164"/>
            <a:ext cx="10766382" cy="922121"/>
          </a:xfrm>
          <a:prstGeom prst="rect">
            <a:avLst/>
          </a:prstGeom>
        </p:spPr>
      </p:pic>
      <p:cxnSp>
        <p:nvCxnSpPr>
          <p:cNvPr id="7" name="Connettore 1 11">
            <a:extLst>
              <a:ext uri="{FF2B5EF4-FFF2-40B4-BE49-F238E27FC236}">
                <a16:creationId xmlns:a16="http://schemas.microsoft.com/office/drawing/2014/main" id="{6E193697-7661-45D3-92C1-BB878A7B1EF6}"/>
              </a:ext>
            </a:extLst>
          </p:cNvPr>
          <p:cNvCxnSpPr>
            <a:cxnSpLocks/>
          </p:cNvCxnSpPr>
          <p:nvPr/>
        </p:nvCxnSpPr>
        <p:spPr>
          <a:xfrm flipV="1">
            <a:off x="6967527" y="561767"/>
            <a:ext cx="288406" cy="49495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2">
            <a:extLst>
              <a:ext uri="{FF2B5EF4-FFF2-40B4-BE49-F238E27FC236}">
                <a16:creationId xmlns:a16="http://schemas.microsoft.com/office/drawing/2014/main" id="{986043A9-E492-4803-9CF4-FF2BD4326A9A}"/>
              </a:ext>
            </a:extLst>
          </p:cNvPr>
          <p:cNvCxnSpPr>
            <a:cxnSpLocks/>
          </p:cNvCxnSpPr>
          <p:nvPr/>
        </p:nvCxnSpPr>
        <p:spPr>
          <a:xfrm flipV="1">
            <a:off x="7104687" y="930995"/>
            <a:ext cx="625380" cy="7443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3">
            <a:extLst>
              <a:ext uri="{FF2B5EF4-FFF2-40B4-BE49-F238E27FC236}">
                <a16:creationId xmlns:a16="http://schemas.microsoft.com/office/drawing/2014/main" id="{D516E227-E108-46DC-AF56-9E32CB3B8ADD}"/>
              </a:ext>
            </a:extLst>
          </p:cNvPr>
          <p:cNvCxnSpPr>
            <a:cxnSpLocks/>
          </p:cNvCxnSpPr>
          <p:nvPr/>
        </p:nvCxnSpPr>
        <p:spPr>
          <a:xfrm flipV="1">
            <a:off x="6967527" y="2809177"/>
            <a:ext cx="686340" cy="85328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4">
            <a:extLst>
              <a:ext uri="{FF2B5EF4-FFF2-40B4-BE49-F238E27FC236}">
                <a16:creationId xmlns:a16="http://schemas.microsoft.com/office/drawing/2014/main" id="{E9CDC16B-0D20-4910-B262-4BF9624D9A86}"/>
              </a:ext>
            </a:extLst>
          </p:cNvPr>
          <p:cNvCxnSpPr>
            <a:cxnSpLocks/>
          </p:cNvCxnSpPr>
          <p:nvPr/>
        </p:nvCxnSpPr>
        <p:spPr>
          <a:xfrm flipV="1">
            <a:off x="7035800" y="2830444"/>
            <a:ext cx="1416343" cy="135523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5">
            <a:extLst>
              <a:ext uri="{FF2B5EF4-FFF2-40B4-BE49-F238E27FC236}">
                <a16:creationId xmlns:a16="http://schemas.microsoft.com/office/drawing/2014/main" id="{382F3B16-6780-4D21-8D84-7511E84DA622}"/>
              </a:ext>
            </a:extLst>
          </p:cNvPr>
          <p:cNvCxnSpPr>
            <a:cxnSpLocks/>
          </p:cNvCxnSpPr>
          <p:nvPr/>
        </p:nvCxnSpPr>
        <p:spPr>
          <a:xfrm flipH="1">
            <a:off x="6409267" y="5378244"/>
            <a:ext cx="474264" cy="26193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236420-AF3B-4C1B-B102-9D1C1C87DF0C}"/>
              </a:ext>
            </a:extLst>
          </p:cNvPr>
          <p:cNvSpPr txBox="1"/>
          <p:nvPr/>
        </p:nvSpPr>
        <p:spPr>
          <a:xfrm>
            <a:off x="7290683" y="335075"/>
            <a:ext cx="106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offset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90F432-06C3-4288-BC3F-37FF58C0E268}"/>
              </a:ext>
            </a:extLst>
          </p:cNvPr>
          <p:cNvSpPr txBox="1"/>
          <p:nvPr/>
        </p:nvSpPr>
        <p:spPr>
          <a:xfrm>
            <a:off x="7837119" y="752443"/>
            <a:ext cx="120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offset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BA853D-FAF0-4BA6-A86E-0E1EB2EF9298}"/>
              </a:ext>
            </a:extLst>
          </p:cNvPr>
          <p:cNvSpPr txBox="1"/>
          <p:nvPr/>
        </p:nvSpPr>
        <p:spPr>
          <a:xfrm>
            <a:off x="259897" y="42688"/>
            <a:ext cx="43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 input referred offset (RTI) </a:t>
            </a:r>
          </a:p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combination of the input and output offset</a:t>
            </a:r>
          </a:p>
        </p:txBody>
      </p:sp>
      <p:cxnSp>
        <p:nvCxnSpPr>
          <p:cNvPr id="15" name="Connettore 1 17">
            <a:extLst>
              <a:ext uri="{FF2B5EF4-FFF2-40B4-BE49-F238E27FC236}">
                <a16:creationId xmlns:a16="http://schemas.microsoft.com/office/drawing/2014/main" id="{9F347FDB-3989-43BE-97E6-B7506F6BB6A9}"/>
              </a:ext>
            </a:extLst>
          </p:cNvPr>
          <p:cNvCxnSpPr/>
          <p:nvPr/>
        </p:nvCxnSpPr>
        <p:spPr>
          <a:xfrm flipH="1" flipV="1">
            <a:off x="1866438" y="635102"/>
            <a:ext cx="446626" cy="29589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5B714F-8C29-4E83-B17E-20BC0BEFEB99}"/>
              </a:ext>
            </a:extLst>
          </p:cNvPr>
          <p:cNvSpPr txBox="1"/>
          <p:nvPr/>
        </p:nvSpPr>
        <p:spPr>
          <a:xfrm>
            <a:off x="5651037" y="2285957"/>
            <a:ext cx="594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bias current and input offset current are similar, since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small bias current is the result of internal bias current cancellation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EB9F36-6A8E-429C-91F3-49F3F7BE1FC4}"/>
              </a:ext>
            </a:extLst>
          </p:cNvPr>
          <p:cNvSpPr txBox="1"/>
          <p:nvPr/>
        </p:nvSpPr>
        <p:spPr>
          <a:xfrm>
            <a:off x="117812" y="5673630"/>
            <a:ext cx="823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 620 in-amp represents a good trade-off between input noise voltage, input bias currents and supply current (quiescent current)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0B9DCCB-E9D5-4A6D-82FE-D4B31BB3F39E}"/>
              </a:ext>
            </a:extLst>
          </p:cNvPr>
          <p:cNvSpPr txBox="1"/>
          <p:nvPr/>
        </p:nvSpPr>
        <p:spPr>
          <a:xfrm>
            <a:off x="5169971" y="13652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 620</a:t>
            </a:r>
          </a:p>
        </p:txBody>
      </p:sp>
    </p:spTree>
    <p:extLst>
      <p:ext uri="{BB962C8B-B14F-4D97-AF65-F5344CB8AC3E}">
        <p14:creationId xmlns:p14="http://schemas.microsoft.com/office/powerpoint/2010/main" val="20717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7B8C6-E465-4368-903E-FD91787F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32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Interfacing a sensor whose output is a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CAB1D9-150E-4F17-9738-2CDC7EA8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1D103E-2D08-46C4-908B-6C5BC027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5CDEA2F-C4A7-41B4-B5A4-8D9D3A78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8471" y="1758211"/>
            <a:ext cx="3686175" cy="2209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4C294F-D899-4933-8675-0E6C765EA8C5}"/>
              </a:ext>
            </a:extLst>
          </p:cNvPr>
          <p:cNvSpPr txBox="1"/>
          <p:nvPr/>
        </p:nvSpPr>
        <p:spPr>
          <a:xfrm>
            <a:off x="1434205" y="3991600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(Norton equivalent circuit)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6BE1A73-6CBE-492B-96B0-6C1188402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43196"/>
              </p:ext>
            </p:extLst>
          </p:nvPr>
        </p:nvGraphicFramePr>
        <p:xfrm>
          <a:off x="5775275" y="2254250"/>
          <a:ext cx="1930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6BE1A73-6CBE-492B-96B0-6C1188402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275" y="2254250"/>
                        <a:ext cx="19304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5E8553-AAD7-45B0-AB10-BFF74D278AB6}"/>
              </a:ext>
            </a:extLst>
          </p:cNvPr>
          <p:cNvSpPr txBox="1"/>
          <p:nvPr/>
        </p:nvSpPr>
        <p:spPr>
          <a:xfrm>
            <a:off x="8503204" y="1189775"/>
            <a:ext cx="3320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obtain a voltage proportional to the sensor current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7B6DA5B2-4FFE-48F8-AD6F-1CF21C4CCB7C}"/>
              </a:ext>
            </a:extLst>
          </p:cNvPr>
          <p:cNvSpPr/>
          <p:nvPr/>
        </p:nvSpPr>
        <p:spPr>
          <a:xfrm>
            <a:off x="7861906" y="2354026"/>
            <a:ext cx="521898" cy="46166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33F6E1-5E71-6F33-6C9A-FA8C295CC4EB}"/>
              </a:ext>
            </a:extLst>
          </p:cNvPr>
          <p:cNvSpPr txBox="1"/>
          <p:nvPr/>
        </p:nvSpPr>
        <p:spPr>
          <a:xfrm>
            <a:off x="1191328" y="4635251"/>
            <a:ext cx="916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quantity to be read, since it contain the useful information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D76543-AC25-CCFD-53F1-5861F25C2DBD}"/>
              </a:ext>
            </a:extLst>
          </p:cNvPr>
          <p:cNvSpPr txBox="1"/>
          <p:nvPr/>
        </p:nvSpPr>
        <p:spPr>
          <a:xfrm>
            <a:off x="1191328" y="5209122"/>
            <a:ext cx="947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unavoidable output impedance of the sensor.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ideal case is an infinite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(ideal current source)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2B0D44-D74F-21C9-90CE-EB5866E51D92}"/>
              </a:ext>
            </a:extLst>
          </p:cNvPr>
          <p:cNvSpPr txBox="1"/>
          <p:nvPr/>
        </p:nvSpPr>
        <p:spPr>
          <a:xfrm>
            <a:off x="6310917" y="3294302"/>
            <a:ext cx="4495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property of the interface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must be accurate.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many cases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resistance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64DCA9A-07E2-2B55-0467-E67E8CF13DAF}"/>
              </a:ext>
            </a:extLst>
          </p:cNvPr>
          <p:cNvCxnSpPr>
            <a:cxnSpLocks/>
          </p:cNvCxnSpPr>
          <p:nvPr/>
        </p:nvCxnSpPr>
        <p:spPr>
          <a:xfrm flipV="1">
            <a:off x="6707356" y="2830597"/>
            <a:ext cx="251709" cy="312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25280-C903-0D21-686E-3811514C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39"/>
            <a:ext cx="10515600" cy="662397"/>
          </a:xfrm>
        </p:spPr>
        <p:txBody>
          <a:bodyPr/>
          <a:lstStyle/>
          <a:p>
            <a:r>
              <a:rPr lang="en-US" dirty="0"/>
              <a:t>The simplest solution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FDC010-B0DE-09C6-49E2-F8251C0C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C6B247-62C7-7FFD-809A-6200FDCA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336D2D9-DE22-D792-DF07-7C5129E0A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347" y="1474294"/>
            <a:ext cx="3686175" cy="1781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CBB0E9F-9557-1D8C-5EC4-63228359B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44693"/>
              </p:ext>
            </p:extLst>
          </p:nvPr>
        </p:nvGraphicFramePr>
        <p:xfrm>
          <a:off x="1300573" y="4003825"/>
          <a:ext cx="4212949" cy="160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622080" progId="Equation.DSMT4">
                  <p:embed/>
                </p:oleObj>
              </mc:Choice>
              <mc:Fallback>
                <p:oleObj name="Equation" r:id="rId4" imgW="1587240" imgH="6220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CBB0E9F-9557-1D8C-5EC4-63228359B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73" y="4003825"/>
                        <a:ext cx="4212949" cy="160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AD01E20-4096-D0D9-0E95-73B6A278987D}"/>
              </a:ext>
            </a:extLst>
          </p:cNvPr>
          <p:cNvCxnSpPr>
            <a:cxnSpLocks/>
          </p:cNvCxnSpPr>
          <p:nvPr/>
        </p:nvCxnSpPr>
        <p:spPr>
          <a:xfrm>
            <a:off x="3224463" y="1769611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E746E8-1B5E-D22F-CC72-5BFAF212AB4F}"/>
              </a:ext>
            </a:extLst>
          </p:cNvPr>
          <p:cNvSpPr txBox="1"/>
          <p:nvPr/>
        </p:nvSpPr>
        <p:spPr>
          <a:xfrm>
            <a:off x="3383700" y="958611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70FCDA5-B09E-5DD7-54FB-194D1D22C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09391"/>
              </p:ext>
            </p:extLst>
          </p:nvPr>
        </p:nvGraphicFramePr>
        <p:xfrm>
          <a:off x="6096000" y="2607161"/>
          <a:ext cx="20447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70FCDA5-B09E-5DD7-54FB-194D1D22C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07161"/>
                        <a:ext cx="20447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D546E69-5534-20C9-FB5F-9DD4610F2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71345"/>
              </p:ext>
            </p:extLst>
          </p:nvPr>
        </p:nvGraphicFramePr>
        <p:xfrm>
          <a:off x="7009877" y="4145551"/>
          <a:ext cx="1749582" cy="80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D546E69-5534-20C9-FB5F-9DD4610F2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877" y="4145551"/>
                        <a:ext cx="1749582" cy="804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2AD76C-4232-58B8-82B4-FAD79F20DAB8}"/>
              </a:ext>
            </a:extLst>
          </p:cNvPr>
          <p:cNvSpPr txBox="1"/>
          <p:nvPr/>
        </p:nvSpPr>
        <p:spPr>
          <a:xfrm>
            <a:off x="2063568" y="319816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32FCD2-E8A2-A9EB-C425-F092BA131676}"/>
              </a:ext>
            </a:extLst>
          </p:cNvPr>
          <p:cNvSpPr txBox="1"/>
          <p:nvPr/>
        </p:nvSpPr>
        <p:spPr>
          <a:xfrm>
            <a:off x="3581814" y="322681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F2F9A4-8C27-F722-DB96-C0F75556FFD9}"/>
              </a:ext>
            </a:extLst>
          </p:cNvPr>
          <p:cNvSpPr txBox="1"/>
          <p:nvPr/>
        </p:nvSpPr>
        <p:spPr>
          <a:xfrm>
            <a:off x="5889969" y="1109955"/>
            <a:ext cx="433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Simply connect a known impedance cross the sensor terminals </a:t>
            </a:r>
          </a:p>
        </p:txBody>
      </p:sp>
    </p:spTree>
    <p:extLst>
      <p:ext uri="{BB962C8B-B14F-4D97-AF65-F5344CB8AC3E}">
        <p14:creationId xmlns:p14="http://schemas.microsoft.com/office/powerpoint/2010/main" val="12503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CD14240-EB49-4EAC-B34C-67CCFB525D51}"/>
              </a:ext>
            </a:extLst>
          </p:cNvPr>
          <p:cNvSpPr/>
          <p:nvPr/>
        </p:nvSpPr>
        <p:spPr>
          <a:xfrm>
            <a:off x="9398884" y="2699169"/>
            <a:ext cx="2288619" cy="1205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501135-31F5-4E0C-81B0-BB4C2D5B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vs Accuracy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349590-756D-4521-8668-8BEDB44D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2082C-4627-4CB7-8FBF-1D9E7BB0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E38EF36-BC0B-4CE5-ABA8-5F1CA8BF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66" y="1416949"/>
            <a:ext cx="3686175" cy="1781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608D8D9-4371-4AF7-B943-1A6C0B8DB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58722"/>
              </p:ext>
            </p:extLst>
          </p:nvPr>
        </p:nvGraphicFramePr>
        <p:xfrm>
          <a:off x="7689361" y="772816"/>
          <a:ext cx="42799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660240" progId="Equation.DSMT4">
                  <p:embed/>
                </p:oleObj>
              </mc:Choice>
              <mc:Fallback>
                <p:oleObj name="Equation" r:id="rId4" imgW="1612800" imgH="660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608D8D9-4371-4AF7-B943-1A6C0B8DB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361" y="772816"/>
                        <a:ext cx="4279900" cy="170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800D359-5805-4C1F-8509-6BBEFE6845E8}"/>
              </a:ext>
            </a:extLst>
          </p:cNvPr>
          <p:cNvCxnSpPr>
            <a:cxnSpLocks/>
          </p:cNvCxnSpPr>
          <p:nvPr/>
        </p:nvCxnSpPr>
        <p:spPr>
          <a:xfrm>
            <a:off x="2213582" y="1712266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0F5C12-987E-4845-A927-02C9A0E904C1}"/>
              </a:ext>
            </a:extLst>
          </p:cNvPr>
          <p:cNvSpPr txBox="1"/>
          <p:nvPr/>
        </p:nvSpPr>
        <p:spPr>
          <a:xfrm>
            <a:off x="2372819" y="901266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C7A5EB1-551C-4E73-94B5-57EBD1DB0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08232"/>
              </p:ext>
            </p:extLst>
          </p:nvPr>
        </p:nvGraphicFramePr>
        <p:xfrm>
          <a:off x="4859338" y="1223963"/>
          <a:ext cx="20066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C7A5EB1-551C-4E73-94B5-57EBD1DB0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23963"/>
                        <a:ext cx="200660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BAE6-6BC4-4086-972D-BA26322CE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77085"/>
              </p:ext>
            </p:extLst>
          </p:nvPr>
        </p:nvGraphicFramePr>
        <p:xfrm>
          <a:off x="4732775" y="2702328"/>
          <a:ext cx="30670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82400" progId="Equation.DSMT4">
                  <p:embed/>
                </p:oleObj>
              </mc:Choice>
              <mc:Fallback>
                <p:oleObj name="Equation" r:id="rId8" imgW="115560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D51BAE6-6BC4-4086-972D-BA26322CE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75" y="2702328"/>
                        <a:ext cx="306705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A562E8-6E89-43F3-977D-8A937ADC3F21}"/>
              </a:ext>
            </a:extLst>
          </p:cNvPr>
          <p:cNvSpPr txBox="1"/>
          <p:nvPr/>
        </p:nvSpPr>
        <p:spPr>
          <a:xfrm>
            <a:off x="764848" y="4248633"/>
            <a:ext cx="500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large (magnitude) to obtain a high sensitivity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28702B-9A07-498A-BA74-2CE5900815D8}"/>
              </a:ext>
            </a:extLst>
          </p:cNvPr>
          <p:cNvSpPr txBox="1"/>
          <p:nvPr/>
        </p:nvSpPr>
        <p:spPr>
          <a:xfrm>
            <a:off x="6521410" y="4101123"/>
            <a:ext cx="57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small (magnitude) to reduce the relative error (high accuracy)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FA9C285-6729-4E5C-8D27-6ED07581939E}"/>
              </a:ext>
            </a:extLst>
          </p:cNvPr>
          <p:cNvCxnSpPr>
            <a:cxnSpLocks/>
          </p:cNvCxnSpPr>
          <p:nvPr/>
        </p:nvCxnSpPr>
        <p:spPr>
          <a:xfrm flipV="1">
            <a:off x="5327764" y="3636579"/>
            <a:ext cx="535552" cy="74005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CC433A4-7FE7-486B-BBE1-BCA0CADCE0A4}"/>
              </a:ext>
            </a:extLst>
          </p:cNvPr>
          <p:cNvCxnSpPr>
            <a:cxnSpLocks/>
          </p:cNvCxnSpPr>
          <p:nvPr/>
        </p:nvCxnSpPr>
        <p:spPr>
          <a:xfrm flipH="1" flipV="1">
            <a:off x="7210098" y="3140797"/>
            <a:ext cx="819861" cy="865811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2B395F-0BAD-4C96-AC62-D451B69E0B94}"/>
              </a:ext>
            </a:extLst>
          </p:cNvPr>
          <p:cNvSpPr txBox="1"/>
          <p:nvPr/>
        </p:nvSpPr>
        <p:spPr>
          <a:xfrm>
            <a:off x="630621" y="5328745"/>
            <a:ext cx="1105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sensor marked by small values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impedance, finding a value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satisfies both requirements is often impossible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1D9C306-3DEB-4C21-B85F-EB0AF3F0E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30206"/>
              </p:ext>
            </p:extLst>
          </p:nvPr>
        </p:nvGraphicFramePr>
        <p:xfrm>
          <a:off x="9475265" y="2748227"/>
          <a:ext cx="2006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1D9C306-3DEB-4C21-B85F-EB0AF3F0E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265" y="2748227"/>
                        <a:ext cx="20066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932AF8-1F8F-4584-8048-A3A2AEE7A798}"/>
              </a:ext>
            </a:extLst>
          </p:cNvPr>
          <p:cNvSpPr txBox="1"/>
          <p:nvPr/>
        </p:nvSpPr>
        <p:spPr>
          <a:xfrm>
            <a:off x="9540871" y="330020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law</a:t>
            </a:r>
          </a:p>
        </p:txBody>
      </p:sp>
    </p:spTree>
    <p:extLst>
      <p:ext uri="{BB962C8B-B14F-4D97-AF65-F5344CB8AC3E}">
        <p14:creationId xmlns:p14="http://schemas.microsoft.com/office/powerpoint/2010/main" val="2138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3" grpId="0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CDDB3-4D78-E2EF-6403-0F4F248C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interface: the Trans-Impedance Amplifier (TIA)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A67C85-1FC8-7AFF-C895-9B67B9E6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184192-11AA-72B8-EA43-1A6AB43C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CCA4444F-5D81-98AC-7822-0B87B24081B5}"/>
              </a:ext>
            </a:extLst>
          </p:cNvPr>
          <p:cNvGrpSpPr/>
          <p:nvPr/>
        </p:nvGrpSpPr>
        <p:grpSpPr>
          <a:xfrm>
            <a:off x="3088344" y="1937740"/>
            <a:ext cx="4203996" cy="3171469"/>
            <a:chOff x="2608284" y="1446251"/>
            <a:chExt cx="3745407" cy="2810362"/>
          </a:xfrm>
        </p:grpSpPr>
        <p:grpSp>
          <p:nvGrpSpPr>
            <p:cNvPr id="32" name="Elemento grafico 29">
              <a:extLst>
                <a:ext uri="{FF2B5EF4-FFF2-40B4-BE49-F238E27FC236}">
                  <a16:creationId xmlns:a16="http://schemas.microsoft.com/office/drawing/2014/main" id="{39F1D7B7-163E-1D73-B7D4-9B30179B8FA2}"/>
                </a:ext>
              </a:extLst>
            </p:cNvPr>
            <p:cNvGrpSpPr/>
            <p:nvPr/>
          </p:nvGrpSpPr>
          <p:grpSpPr>
            <a:xfrm>
              <a:off x="2608284" y="2295055"/>
              <a:ext cx="368502" cy="558220"/>
              <a:chOff x="4252934" y="2885605"/>
              <a:chExt cx="368502" cy="558220"/>
            </a:xfrm>
          </p:grpSpPr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FE5E7735-79B7-7E81-FF26-03B5D93EC877}"/>
                  </a:ext>
                </a:extLst>
              </p:cNvPr>
              <p:cNvSpPr/>
              <p:nvPr/>
            </p:nvSpPr>
            <p:spPr>
              <a:xfrm>
                <a:off x="4252934" y="2978648"/>
                <a:ext cx="368502" cy="372135"/>
              </a:xfrm>
              <a:custGeom>
                <a:avLst/>
                <a:gdLst>
                  <a:gd name="connsiteX0" fmla="*/ 368391 w 368502"/>
                  <a:gd name="connsiteY0" fmla="*/ 185981 h 372135"/>
                  <a:gd name="connsiteX1" fmla="*/ 184139 w 368502"/>
                  <a:gd name="connsiteY1" fmla="*/ 372049 h 372135"/>
                  <a:gd name="connsiteX2" fmla="*/ -112 w 368502"/>
                  <a:gd name="connsiteY2" fmla="*/ 185981 h 372135"/>
                  <a:gd name="connsiteX3" fmla="*/ 184139 w 368502"/>
                  <a:gd name="connsiteY3" fmla="*/ -86 h 372135"/>
                  <a:gd name="connsiteX4" fmla="*/ 368391 w 368502"/>
                  <a:gd name="connsiteY4" fmla="*/ 185981 h 37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02" h="372135">
                    <a:moveTo>
                      <a:pt x="368391" y="185981"/>
                    </a:moveTo>
                    <a:cubicBezTo>
                      <a:pt x="368391" y="288743"/>
                      <a:pt x="285898" y="372049"/>
                      <a:pt x="184139" y="372049"/>
                    </a:cubicBezTo>
                    <a:cubicBezTo>
                      <a:pt x="82380" y="372049"/>
                      <a:pt x="-112" y="288743"/>
                      <a:pt x="-112" y="185981"/>
                    </a:cubicBezTo>
                    <a:cubicBezTo>
                      <a:pt x="-112" y="83219"/>
                      <a:pt x="82380" y="-86"/>
                      <a:pt x="184139" y="-86"/>
                    </a:cubicBezTo>
                    <a:cubicBezTo>
                      <a:pt x="285898" y="-86"/>
                      <a:pt x="368391" y="83219"/>
                      <a:pt x="368391" y="185981"/>
                    </a:cubicBezTo>
                    <a:close/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49B04502-71C6-8563-656C-EF87179D4AA5}"/>
                  </a:ext>
                </a:extLst>
              </p:cNvPr>
              <p:cNvSpPr/>
              <p:nvPr/>
            </p:nvSpPr>
            <p:spPr>
              <a:xfrm>
                <a:off x="4437186" y="3350773"/>
                <a:ext cx="9525" cy="93052"/>
              </a:xfrm>
              <a:custGeom>
                <a:avLst/>
                <a:gdLst>
                  <a:gd name="connsiteX0" fmla="*/ -112 w 9525"/>
                  <a:gd name="connsiteY0" fmla="*/ -67 h 93052"/>
                  <a:gd name="connsiteX1" fmla="*/ -112 w 9525"/>
                  <a:gd name="connsiteY1" fmla="*/ 92985 h 9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52">
                    <a:moveTo>
                      <a:pt x="-112" y="-67"/>
                    </a:moveTo>
                    <a:lnTo>
                      <a:pt x="-112" y="92985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AB9D8948-52BA-15E8-05DA-BD935BD2E855}"/>
                  </a:ext>
                </a:extLst>
              </p:cNvPr>
              <p:cNvSpPr/>
              <p:nvPr/>
            </p:nvSpPr>
            <p:spPr>
              <a:xfrm>
                <a:off x="4437186" y="2885605"/>
                <a:ext cx="9525" cy="93052"/>
              </a:xfrm>
              <a:custGeom>
                <a:avLst/>
                <a:gdLst>
                  <a:gd name="connsiteX0" fmla="*/ -112 w 9525"/>
                  <a:gd name="connsiteY0" fmla="*/ 92946 h 93052"/>
                  <a:gd name="connsiteX1" fmla="*/ -112 w 9525"/>
                  <a:gd name="connsiteY1" fmla="*/ -106 h 9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52">
                    <a:moveTo>
                      <a:pt x="-112" y="92946"/>
                    </a:moveTo>
                    <a:lnTo>
                      <a:pt x="-112" y="-106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94E3A546-0B06-BFB0-5165-3ADB33876322}"/>
                  </a:ext>
                </a:extLst>
              </p:cNvPr>
              <p:cNvSpPr/>
              <p:nvPr/>
            </p:nvSpPr>
            <p:spPr>
              <a:xfrm>
                <a:off x="4437186" y="3083324"/>
                <a:ext cx="9525" cy="220946"/>
              </a:xfrm>
              <a:custGeom>
                <a:avLst/>
                <a:gdLst>
                  <a:gd name="connsiteX0" fmla="*/ -112 w 9525"/>
                  <a:gd name="connsiteY0" fmla="*/ 220862 h 220946"/>
                  <a:gd name="connsiteX1" fmla="*/ -112 w 9525"/>
                  <a:gd name="connsiteY1" fmla="*/ -85 h 22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20946">
                    <a:moveTo>
                      <a:pt x="-112" y="220862"/>
                    </a:moveTo>
                    <a:lnTo>
                      <a:pt x="-112" y="-85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D077B7C1-2FE6-FF71-FBEC-9501A8ABD96D}"/>
                  </a:ext>
                </a:extLst>
              </p:cNvPr>
              <p:cNvSpPr/>
              <p:nvPr/>
            </p:nvSpPr>
            <p:spPr>
              <a:xfrm>
                <a:off x="4382279" y="3025160"/>
                <a:ext cx="109765" cy="88556"/>
              </a:xfrm>
              <a:custGeom>
                <a:avLst/>
                <a:gdLst>
                  <a:gd name="connsiteX0" fmla="*/ 54795 w 109765"/>
                  <a:gd name="connsiteY0" fmla="*/ -95 h 88556"/>
                  <a:gd name="connsiteX1" fmla="*/ -112 w 109765"/>
                  <a:gd name="connsiteY1" fmla="*/ 88462 h 88556"/>
                  <a:gd name="connsiteX2" fmla="*/ 109653 w 109765"/>
                  <a:gd name="connsiteY2" fmla="*/ 88462 h 8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65" h="88556">
                    <a:moveTo>
                      <a:pt x="54795" y="-95"/>
                    </a:moveTo>
                    <a:lnTo>
                      <a:pt x="-112" y="88462"/>
                    </a:lnTo>
                    <a:lnTo>
                      <a:pt x="109653" y="88462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7526473A-AD44-782F-6607-E989AF40F164}"/>
                </a:ext>
              </a:extLst>
            </p:cNvPr>
            <p:cNvSpPr txBox="1"/>
            <p:nvPr/>
          </p:nvSpPr>
          <p:spPr>
            <a:xfrm>
              <a:off x="2904160" y="2604363"/>
              <a:ext cx="344805" cy="4105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800" i="1" spc="0" baseline="-35417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</a:t>
              </a:r>
            </a:p>
          </p:txBody>
        </p:sp>
        <p:grpSp>
          <p:nvGrpSpPr>
            <p:cNvPr id="39" name="Elemento grafico 29">
              <a:extLst>
                <a:ext uri="{FF2B5EF4-FFF2-40B4-BE49-F238E27FC236}">
                  <a16:creationId xmlns:a16="http://schemas.microsoft.com/office/drawing/2014/main" id="{690EE291-A8CF-992C-6FE6-FD2A60EDEF1A}"/>
                </a:ext>
              </a:extLst>
            </p:cNvPr>
            <p:cNvGrpSpPr/>
            <p:nvPr/>
          </p:nvGrpSpPr>
          <p:grpSpPr>
            <a:xfrm>
              <a:off x="3475185" y="2274144"/>
              <a:ext cx="159468" cy="600084"/>
              <a:chOff x="5119835" y="2864694"/>
              <a:chExt cx="159468" cy="600084"/>
            </a:xfrm>
            <a:noFill/>
          </p:grpSpPr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644E5368-2CEB-3567-0FF1-1F43816B614E}"/>
                  </a:ext>
                </a:extLst>
              </p:cNvPr>
              <p:cNvSpPr/>
              <p:nvPr/>
            </p:nvSpPr>
            <p:spPr>
              <a:xfrm rot="5400000">
                <a:off x="5149595" y="2914698"/>
                <a:ext cx="100008" cy="9525"/>
              </a:xfrm>
              <a:custGeom>
                <a:avLst/>
                <a:gdLst>
                  <a:gd name="connsiteX0" fmla="*/ -124 w 100008"/>
                  <a:gd name="connsiteY0" fmla="*/ -139 h 9525"/>
                  <a:gd name="connsiteX1" fmla="*/ 99884 w 100008"/>
                  <a:gd name="connsiteY1" fmla="*/ -1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8" h="9525">
                    <a:moveTo>
                      <a:pt x="-124" y="-139"/>
                    </a:moveTo>
                    <a:cubicBezTo>
                      <a:pt x="33212" y="-139"/>
                      <a:pt x="66548" y="-139"/>
                      <a:pt x="99884" y="-139"/>
                    </a:cubicBez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6D61376C-BD68-1141-7028-C881EFAC37A4}"/>
                  </a:ext>
                </a:extLst>
              </p:cNvPr>
              <p:cNvSpPr/>
              <p:nvPr/>
            </p:nvSpPr>
            <p:spPr>
              <a:xfrm rot="5400000">
                <a:off x="5149595" y="3414775"/>
                <a:ext cx="100008" cy="9525"/>
              </a:xfrm>
              <a:custGeom>
                <a:avLst/>
                <a:gdLst>
                  <a:gd name="connsiteX0" fmla="*/ 99870 w 100008"/>
                  <a:gd name="connsiteY0" fmla="*/ -87 h 9525"/>
                  <a:gd name="connsiteX1" fmla="*/ -138 w 100008"/>
                  <a:gd name="connsiteY1" fmla="*/ -8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8" h="9525">
                    <a:moveTo>
                      <a:pt x="99870" y="-87"/>
                    </a:moveTo>
                    <a:cubicBezTo>
                      <a:pt x="66534" y="-87"/>
                      <a:pt x="33198" y="-87"/>
                      <a:pt x="-138" y="-87"/>
                    </a:cubicBez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5B81697F-321E-D4C1-EDE6-8AE751529E94}"/>
                  </a:ext>
                </a:extLst>
              </p:cNvPr>
              <p:cNvSpPr/>
              <p:nvPr/>
            </p:nvSpPr>
            <p:spPr>
              <a:xfrm rot="5400000">
                <a:off x="5005929" y="3080444"/>
                <a:ext cx="387281" cy="159468"/>
              </a:xfrm>
              <a:custGeom>
                <a:avLst/>
                <a:gdLst>
                  <a:gd name="connsiteX0" fmla="*/ -131 w 387281"/>
                  <a:gd name="connsiteY0" fmla="*/ -113 h 159468"/>
                  <a:gd name="connsiteX1" fmla="*/ 387150 w 387281"/>
                  <a:gd name="connsiteY1" fmla="*/ -113 h 159468"/>
                  <a:gd name="connsiteX2" fmla="*/ 387150 w 387281"/>
                  <a:gd name="connsiteY2" fmla="*/ 159356 h 159468"/>
                  <a:gd name="connsiteX3" fmla="*/ -131 w 387281"/>
                  <a:gd name="connsiteY3" fmla="*/ 159356 h 15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281" h="159468">
                    <a:moveTo>
                      <a:pt x="-131" y="-113"/>
                    </a:moveTo>
                    <a:lnTo>
                      <a:pt x="387150" y="-113"/>
                    </a:lnTo>
                    <a:lnTo>
                      <a:pt x="387150" y="159356"/>
                    </a:lnTo>
                    <a:lnTo>
                      <a:pt x="-131" y="159356"/>
                    </a:lnTo>
                    <a:close/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094765B2-6B0B-70AC-D416-64DDC3DE30C5}"/>
                </a:ext>
              </a:extLst>
            </p:cNvPr>
            <p:cNvSpPr txBox="1"/>
            <p:nvPr/>
          </p:nvSpPr>
          <p:spPr>
            <a:xfrm>
              <a:off x="3587037" y="2670454"/>
              <a:ext cx="414656" cy="43238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685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Z</a:t>
              </a:r>
              <a:r>
                <a:rPr lang="en-US" sz="1685" i="1" spc="0" baseline="-3784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</a:t>
              </a:r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1F92059-65C2-3201-DE59-1EF34665ECAE}"/>
                </a:ext>
              </a:extLst>
            </p:cNvPr>
            <p:cNvSpPr/>
            <p:nvPr/>
          </p:nvSpPr>
          <p:spPr>
            <a:xfrm>
              <a:off x="2792515" y="1985477"/>
              <a:ext cx="9525" cy="347703"/>
            </a:xfrm>
            <a:custGeom>
              <a:avLst/>
              <a:gdLst>
                <a:gd name="connsiteX0" fmla="*/ 0 w 9525"/>
                <a:gd name="connsiteY0" fmla="*/ 347703 h 347703"/>
                <a:gd name="connsiteX1" fmla="*/ 0 w 9525"/>
                <a:gd name="connsiteY1" fmla="*/ 347703 h 347703"/>
                <a:gd name="connsiteX2" fmla="*/ 0 w 9525"/>
                <a:gd name="connsiteY2" fmla="*/ 0 h 3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47703">
                  <a:moveTo>
                    <a:pt x="0" y="347703"/>
                  </a:moveTo>
                  <a:lnTo>
                    <a:pt x="0" y="347703"/>
                  </a:lnTo>
                  <a:lnTo>
                    <a:pt x="0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1E45D8DE-3E3F-7357-9029-05E04B649998}"/>
                </a:ext>
              </a:extLst>
            </p:cNvPr>
            <p:cNvSpPr/>
            <p:nvPr/>
          </p:nvSpPr>
          <p:spPr>
            <a:xfrm>
              <a:off x="3554942" y="1985477"/>
              <a:ext cx="9525" cy="347703"/>
            </a:xfrm>
            <a:custGeom>
              <a:avLst/>
              <a:gdLst>
                <a:gd name="connsiteX0" fmla="*/ 0 w 9525"/>
                <a:gd name="connsiteY0" fmla="*/ 347703 h 347703"/>
                <a:gd name="connsiteX1" fmla="*/ 0 w 9525"/>
                <a:gd name="connsiteY1" fmla="*/ 347703 h 347703"/>
                <a:gd name="connsiteX2" fmla="*/ 0 w 9525"/>
                <a:gd name="connsiteY2" fmla="*/ 0 h 3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47703">
                  <a:moveTo>
                    <a:pt x="0" y="347703"/>
                  </a:moveTo>
                  <a:lnTo>
                    <a:pt x="0" y="347703"/>
                  </a:lnTo>
                  <a:lnTo>
                    <a:pt x="0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0ACD2591-22B4-6CDA-2702-538C0056B9D2}"/>
                </a:ext>
              </a:extLst>
            </p:cNvPr>
            <p:cNvSpPr/>
            <p:nvPr/>
          </p:nvSpPr>
          <p:spPr>
            <a:xfrm>
              <a:off x="2792515" y="2800406"/>
              <a:ext cx="9525" cy="347700"/>
            </a:xfrm>
            <a:custGeom>
              <a:avLst/>
              <a:gdLst>
                <a:gd name="connsiteX0" fmla="*/ 0 w 9525"/>
                <a:gd name="connsiteY0" fmla="*/ 347701 h 347700"/>
                <a:gd name="connsiteX1" fmla="*/ 0 w 9525"/>
                <a:gd name="connsiteY1" fmla="*/ 347701 h 347700"/>
                <a:gd name="connsiteX2" fmla="*/ 0 w 9525"/>
                <a:gd name="connsiteY2" fmla="*/ 0 h 3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47700">
                  <a:moveTo>
                    <a:pt x="0" y="347701"/>
                  </a:moveTo>
                  <a:lnTo>
                    <a:pt x="0" y="347701"/>
                  </a:lnTo>
                  <a:lnTo>
                    <a:pt x="0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4A6E94A0-5158-0BCD-EC5B-A56BF10F0FCD}"/>
                </a:ext>
              </a:extLst>
            </p:cNvPr>
            <p:cNvSpPr/>
            <p:nvPr/>
          </p:nvSpPr>
          <p:spPr>
            <a:xfrm>
              <a:off x="3554942" y="2800406"/>
              <a:ext cx="9525" cy="347700"/>
            </a:xfrm>
            <a:custGeom>
              <a:avLst/>
              <a:gdLst>
                <a:gd name="connsiteX0" fmla="*/ 0 w 9525"/>
                <a:gd name="connsiteY0" fmla="*/ 347701 h 347700"/>
                <a:gd name="connsiteX1" fmla="*/ 0 w 9525"/>
                <a:gd name="connsiteY1" fmla="*/ 347701 h 347700"/>
                <a:gd name="connsiteX2" fmla="*/ 0 w 9525"/>
                <a:gd name="connsiteY2" fmla="*/ 0 h 3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47700">
                  <a:moveTo>
                    <a:pt x="0" y="347701"/>
                  </a:moveTo>
                  <a:lnTo>
                    <a:pt x="0" y="347701"/>
                  </a:lnTo>
                  <a:lnTo>
                    <a:pt x="0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CF9E963B-8AC1-85E6-141C-BC656A01542F}"/>
                </a:ext>
              </a:extLst>
            </p:cNvPr>
            <p:cNvSpPr/>
            <p:nvPr/>
          </p:nvSpPr>
          <p:spPr>
            <a:xfrm>
              <a:off x="2792515" y="3148107"/>
              <a:ext cx="762426" cy="9525"/>
            </a:xfrm>
            <a:custGeom>
              <a:avLst/>
              <a:gdLst>
                <a:gd name="connsiteX0" fmla="*/ 0 w 762426"/>
                <a:gd name="connsiteY0" fmla="*/ 0 h 9525"/>
                <a:gd name="connsiteX1" fmla="*/ 762427 w 76242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426" h="9525">
                  <a:moveTo>
                    <a:pt x="0" y="0"/>
                  </a:moveTo>
                  <a:lnTo>
                    <a:pt x="762427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CB3386AF-9BE7-2355-44AD-7B8736FB704D}"/>
                </a:ext>
              </a:extLst>
            </p:cNvPr>
            <p:cNvSpPr/>
            <p:nvPr/>
          </p:nvSpPr>
          <p:spPr>
            <a:xfrm>
              <a:off x="2792515" y="1985477"/>
              <a:ext cx="762426" cy="9525"/>
            </a:xfrm>
            <a:custGeom>
              <a:avLst/>
              <a:gdLst>
                <a:gd name="connsiteX0" fmla="*/ 0 w 762426"/>
                <a:gd name="connsiteY0" fmla="*/ 0 h 9525"/>
                <a:gd name="connsiteX1" fmla="*/ 762427 w 76242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426" h="9525">
                  <a:moveTo>
                    <a:pt x="0" y="0"/>
                  </a:moveTo>
                  <a:lnTo>
                    <a:pt x="762427" y="0"/>
                  </a:lnTo>
                </a:path>
              </a:pathLst>
            </a:custGeom>
            <a:solidFill>
              <a:srgbClr val="2CA089"/>
            </a:solidFill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Elemento grafico 29">
              <a:extLst>
                <a:ext uri="{FF2B5EF4-FFF2-40B4-BE49-F238E27FC236}">
                  <a16:creationId xmlns:a16="http://schemas.microsoft.com/office/drawing/2014/main" id="{59C0EFE5-CECB-A1F9-819B-9B22A13B31EC}"/>
                </a:ext>
              </a:extLst>
            </p:cNvPr>
            <p:cNvGrpSpPr/>
            <p:nvPr/>
          </p:nvGrpSpPr>
          <p:grpSpPr>
            <a:xfrm>
              <a:off x="5548128" y="2080338"/>
              <a:ext cx="384821" cy="75174"/>
              <a:chOff x="7192778" y="2670888"/>
              <a:chExt cx="384821" cy="75174"/>
            </a:xfrm>
            <a:noFill/>
          </p:grpSpPr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C2F402C6-C80F-B71B-8C31-010F2B2CBBC7}"/>
                  </a:ext>
                </a:extLst>
              </p:cNvPr>
              <p:cNvSpPr/>
              <p:nvPr/>
            </p:nvSpPr>
            <p:spPr>
              <a:xfrm rot="10800000" flipV="1">
                <a:off x="7502425" y="2670888"/>
                <a:ext cx="75174" cy="75174"/>
              </a:xfrm>
              <a:custGeom>
                <a:avLst/>
                <a:gdLst>
                  <a:gd name="connsiteX0" fmla="*/ 75545 w 75174"/>
                  <a:gd name="connsiteY0" fmla="*/ 37550 h 75174"/>
                  <a:gd name="connsiteX1" fmla="*/ 37957 w 75174"/>
                  <a:gd name="connsiteY1" fmla="*/ 75138 h 75174"/>
                  <a:gd name="connsiteX2" fmla="*/ 370 w 75174"/>
                  <a:gd name="connsiteY2" fmla="*/ 37550 h 75174"/>
                  <a:gd name="connsiteX3" fmla="*/ 37957 w 75174"/>
                  <a:gd name="connsiteY3" fmla="*/ -37 h 75174"/>
                  <a:gd name="connsiteX4" fmla="*/ 75545 w 75174"/>
                  <a:gd name="connsiteY4" fmla="*/ 37550 h 7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" h="75174">
                    <a:moveTo>
                      <a:pt x="75545" y="37550"/>
                    </a:moveTo>
                    <a:cubicBezTo>
                      <a:pt x="75545" y="58309"/>
                      <a:pt x="58716" y="75138"/>
                      <a:pt x="37957" y="75138"/>
                    </a:cubicBezTo>
                    <a:cubicBezTo>
                      <a:pt x="17199" y="75138"/>
                      <a:pt x="370" y="58309"/>
                      <a:pt x="370" y="37550"/>
                    </a:cubicBezTo>
                    <a:cubicBezTo>
                      <a:pt x="370" y="16791"/>
                      <a:pt x="17199" y="-37"/>
                      <a:pt x="37957" y="-37"/>
                    </a:cubicBezTo>
                    <a:cubicBezTo>
                      <a:pt x="58716" y="-37"/>
                      <a:pt x="75545" y="16791"/>
                      <a:pt x="75545" y="37550"/>
                    </a:cubicBezTo>
                    <a:close/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6BDE07C3-D212-FCF8-F9CB-798F23090BE9}"/>
                  </a:ext>
                </a:extLst>
              </p:cNvPr>
              <p:cNvSpPr/>
              <p:nvPr/>
            </p:nvSpPr>
            <p:spPr>
              <a:xfrm rot="10800000" flipV="1">
                <a:off x="7192778" y="2708476"/>
                <a:ext cx="309647" cy="9525"/>
              </a:xfrm>
              <a:custGeom>
                <a:avLst/>
                <a:gdLst>
                  <a:gd name="connsiteX0" fmla="*/ 345 w 309647"/>
                  <a:gd name="connsiteY0" fmla="*/ -37 h 9525"/>
                  <a:gd name="connsiteX1" fmla="*/ 309992 w 309647"/>
                  <a:gd name="connsiteY1" fmla="*/ -3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647" h="9525">
                    <a:moveTo>
                      <a:pt x="345" y="-37"/>
                    </a:moveTo>
                    <a:lnTo>
                      <a:pt x="309992" y="-37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9E83B8FC-0E8C-7FCC-5A28-B5DFC7811A6E}"/>
                </a:ext>
              </a:extLst>
            </p:cNvPr>
            <p:cNvSpPr/>
            <p:nvPr/>
          </p:nvSpPr>
          <p:spPr>
            <a:xfrm>
              <a:off x="4209309" y="1841838"/>
              <a:ext cx="1338814" cy="1439046"/>
            </a:xfrm>
            <a:custGeom>
              <a:avLst/>
              <a:gdLst>
                <a:gd name="connsiteX0" fmla="*/ 0 w 1338814"/>
                <a:gd name="connsiteY0" fmla="*/ 0 h 1439046"/>
                <a:gd name="connsiteX1" fmla="*/ 1338815 w 1338814"/>
                <a:gd name="connsiteY1" fmla="*/ 0 h 1439046"/>
                <a:gd name="connsiteX2" fmla="*/ 1338815 w 1338814"/>
                <a:gd name="connsiteY2" fmla="*/ 1439047 h 1439046"/>
                <a:gd name="connsiteX3" fmla="*/ 0 w 1338814"/>
                <a:gd name="connsiteY3" fmla="*/ 1439047 h 143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814" h="1439046">
                  <a:moveTo>
                    <a:pt x="0" y="0"/>
                  </a:moveTo>
                  <a:lnTo>
                    <a:pt x="1338815" y="0"/>
                  </a:lnTo>
                  <a:lnTo>
                    <a:pt x="1338815" y="1439047"/>
                  </a:lnTo>
                  <a:lnTo>
                    <a:pt x="0" y="1439047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Elemento grafico 29">
              <a:extLst>
                <a:ext uri="{FF2B5EF4-FFF2-40B4-BE49-F238E27FC236}">
                  <a16:creationId xmlns:a16="http://schemas.microsoft.com/office/drawing/2014/main" id="{0739D521-C98B-B152-9A62-1E11696FE078}"/>
                </a:ext>
              </a:extLst>
            </p:cNvPr>
            <p:cNvGrpSpPr/>
            <p:nvPr/>
          </p:nvGrpSpPr>
          <p:grpSpPr>
            <a:xfrm>
              <a:off x="5548128" y="2982432"/>
              <a:ext cx="384821" cy="75174"/>
              <a:chOff x="7192778" y="3572982"/>
              <a:chExt cx="384821" cy="75174"/>
            </a:xfrm>
            <a:noFill/>
          </p:grpSpPr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DAF6B63D-EFBF-4B71-250B-847FDFCF4E46}"/>
                  </a:ext>
                </a:extLst>
              </p:cNvPr>
              <p:cNvSpPr/>
              <p:nvPr/>
            </p:nvSpPr>
            <p:spPr>
              <a:xfrm rot="10800000" flipV="1">
                <a:off x="7502425" y="3572982"/>
                <a:ext cx="75174" cy="75174"/>
              </a:xfrm>
              <a:custGeom>
                <a:avLst/>
                <a:gdLst>
                  <a:gd name="connsiteX0" fmla="*/ 75545 w 75174"/>
                  <a:gd name="connsiteY0" fmla="*/ 37645 h 75174"/>
                  <a:gd name="connsiteX1" fmla="*/ 37957 w 75174"/>
                  <a:gd name="connsiteY1" fmla="*/ 75232 h 75174"/>
                  <a:gd name="connsiteX2" fmla="*/ 370 w 75174"/>
                  <a:gd name="connsiteY2" fmla="*/ 37645 h 75174"/>
                  <a:gd name="connsiteX3" fmla="*/ 37957 w 75174"/>
                  <a:gd name="connsiteY3" fmla="*/ 58 h 75174"/>
                  <a:gd name="connsiteX4" fmla="*/ 75545 w 75174"/>
                  <a:gd name="connsiteY4" fmla="*/ 37645 h 7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" h="75174">
                    <a:moveTo>
                      <a:pt x="75545" y="37645"/>
                    </a:moveTo>
                    <a:cubicBezTo>
                      <a:pt x="75545" y="58404"/>
                      <a:pt x="58716" y="75232"/>
                      <a:pt x="37957" y="75232"/>
                    </a:cubicBezTo>
                    <a:cubicBezTo>
                      <a:pt x="17199" y="75232"/>
                      <a:pt x="370" y="58404"/>
                      <a:pt x="370" y="37645"/>
                    </a:cubicBezTo>
                    <a:cubicBezTo>
                      <a:pt x="370" y="16886"/>
                      <a:pt x="17199" y="58"/>
                      <a:pt x="37957" y="58"/>
                    </a:cubicBezTo>
                    <a:cubicBezTo>
                      <a:pt x="58716" y="58"/>
                      <a:pt x="75545" y="16886"/>
                      <a:pt x="75545" y="37645"/>
                    </a:cubicBezTo>
                    <a:close/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FAFD0906-5949-FFD6-B1E9-76A93792E2FE}"/>
                  </a:ext>
                </a:extLst>
              </p:cNvPr>
              <p:cNvSpPr/>
              <p:nvPr/>
            </p:nvSpPr>
            <p:spPr>
              <a:xfrm rot="10800000" flipV="1">
                <a:off x="7192778" y="3610569"/>
                <a:ext cx="309647" cy="9525"/>
              </a:xfrm>
              <a:custGeom>
                <a:avLst/>
                <a:gdLst>
                  <a:gd name="connsiteX0" fmla="*/ 345 w 309647"/>
                  <a:gd name="connsiteY0" fmla="*/ 58 h 9525"/>
                  <a:gd name="connsiteX1" fmla="*/ 309992 w 309647"/>
                  <a:gd name="connsiteY1" fmla="*/ 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647" h="9525">
                    <a:moveTo>
                      <a:pt x="345" y="58"/>
                    </a:moveTo>
                    <a:lnTo>
                      <a:pt x="309992" y="58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6D571C79-7487-DB9E-7104-5182F4E7B022}"/>
                </a:ext>
              </a:extLst>
            </p:cNvPr>
            <p:cNvSpPr/>
            <p:nvPr/>
          </p:nvSpPr>
          <p:spPr>
            <a:xfrm>
              <a:off x="3554942" y="1985477"/>
              <a:ext cx="654367" cy="6710"/>
            </a:xfrm>
            <a:custGeom>
              <a:avLst/>
              <a:gdLst>
                <a:gd name="connsiteX0" fmla="*/ 0 w 654367"/>
                <a:gd name="connsiteY0" fmla="*/ 0 h 6710"/>
                <a:gd name="connsiteX1" fmla="*/ 138884 w 654367"/>
                <a:gd name="connsiteY1" fmla="*/ 6710 h 6710"/>
                <a:gd name="connsiteX2" fmla="*/ 654368 w 654367"/>
                <a:gd name="connsiteY2" fmla="*/ 6710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367" h="6710">
                  <a:moveTo>
                    <a:pt x="0" y="0"/>
                  </a:moveTo>
                  <a:lnTo>
                    <a:pt x="138884" y="6710"/>
                  </a:lnTo>
                  <a:lnTo>
                    <a:pt x="654368" y="671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15E16EB-2169-8B55-8554-E3F3DA72FBA2}"/>
                </a:ext>
              </a:extLst>
            </p:cNvPr>
            <p:cNvSpPr/>
            <p:nvPr/>
          </p:nvSpPr>
          <p:spPr>
            <a:xfrm>
              <a:off x="3554942" y="3148107"/>
              <a:ext cx="654367" cy="9525"/>
            </a:xfrm>
            <a:custGeom>
              <a:avLst/>
              <a:gdLst>
                <a:gd name="connsiteX0" fmla="*/ 0 w 654367"/>
                <a:gd name="connsiteY0" fmla="*/ 0 h 9525"/>
                <a:gd name="connsiteX1" fmla="*/ 654368 w 65436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4367" h="9525">
                  <a:moveTo>
                    <a:pt x="0" y="0"/>
                  </a:moveTo>
                  <a:lnTo>
                    <a:pt x="654368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49944096-5AC6-4FE0-6B05-82B9FD4C56C1}"/>
                </a:ext>
              </a:extLst>
            </p:cNvPr>
            <p:cNvSpPr txBox="1"/>
            <p:nvPr/>
          </p:nvSpPr>
          <p:spPr>
            <a:xfrm>
              <a:off x="4561612" y="2201348"/>
              <a:ext cx="582930" cy="37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25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TIA</a:t>
              </a:r>
            </a:p>
          </p:txBody>
        </p:sp>
        <p:grpSp>
          <p:nvGrpSpPr>
            <p:cNvPr id="60" name="Elemento grafico 29">
              <a:extLst>
                <a:ext uri="{FF2B5EF4-FFF2-40B4-BE49-F238E27FC236}">
                  <a16:creationId xmlns:a16="http://schemas.microsoft.com/office/drawing/2014/main" id="{876BCDE6-4318-F8D1-1431-24841396DF4A}"/>
                </a:ext>
              </a:extLst>
            </p:cNvPr>
            <p:cNvGrpSpPr/>
            <p:nvPr/>
          </p:nvGrpSpPr>
          <p:grpSpPr>
            <a:xfrm>
              <a:off x="5981598" y="2233180"/>
              <a:ext cx="146476" cy="150490"/>
              <a:chOff x="7626248" y="2823730"/>
              <a:chExt cx="146476" cy="150490"/>
            </a:xfrm>
            <a:noFill/>
          </p:grpSpPr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F9BBD216-F8E9-30CB-076C-A5453965E514}"/>
                  </a:ext>
                </a:extLst>
              </p:cNvPr>
              <p:cNvSpPr/>
              <p:nvPr/>
            </p:nvSpPr>
            <p:spPr>
              <a:xfrm>
                <a:off x="7626248" y="2898977"/>
                <a:ext cx="146476" cy="9525"/>
              </a:xfrm>
              <a:custGeom>
                <a:avLst/>
                <a:gdLst>
                  <a:gd name="connsiteX0" fmla="*/ 146773 w 146476"/>
                  <a:gd name="connsiteY0" fmla="*/ -7 h 9525"/>
                  <a:gd name="connsiteX1" fmla="*/ 296 w 146476"/>
                  <a:gd name="connsiteY1" fmla="*/ -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773" y="-7"/>
                    </a:moveTo>
                    <a:lnTo>
                      <a:pt x="296" y="-7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9E7FE00E-1B1C-B991-D623-2B2D1857AC4D}"/>
                  </a:ext>
                </a:extLst>
              </p:cNvPr>
              <p:cNvSpPr/>
              <p:nvPr/>
            </p:nvSpPr>
            <p:spPr>
              <a:xfrm>
                <a:off x="7699486" y="2823730"/>
                <a:ext cx="9525" cy="150490"/>
              </a:xfrm>
              <a:custGeom>
                <a:avLst/>
                <a:gdLst>
                  <a:gd name="connsiteX0" fmla="*/ 296 w 9525"/>
                  <a:gd name="connsiteY0" fmla="*/ 150484 h 150490"/>
                  <a:gd name="connsiteX1" fmla="*/ 296 w 9525"/>
                  <a:gd name="connsiteY1" fmla="*/ -7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296" y="150484"/>
                    </a:moveTo>
                    <a:lnTo>
                      <a:pt x="296" y="-7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7B334FD4-4CC0-B6E3-ECB9-2B205D6CB1F7}"/>
                </a:ext>
              </a:extLst>
            </p:cNvPr>
            <p:cNvSpPr/>
            <p:nvPr/>
          </p:nvSpPr>
          <p:spPr>
            <a:xfrm>
              <a:off x="5981597" y="2870758"/>
              <a:ext cx="146475" cy="9525"/>
            </a:xfrm>
            <a:custGeom>
              <a:avLst/>
              <a:gdLst>
                <a:gd name="connsiteX0" fmla="*/ 146475 w 146475"/>
                <a:gd name="connsiteY0" fmla="*/ 0 h 9525"/>
                <a:gd name="connsiteX1" fmla="*/ 0 w 1464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5" h="9525">
                  <a:moveTo>
                    <a:pt x="146475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6966AC71-22D5-D92E-6376-D8DB893977F1}"/>
                </a:ext>
              </a:extLst>
            </p:cNvPr>
            <p:cNvSpPr txBox="1"/>
            <p:nvPr/>
          </p:nvSpPr>
          <p:spPr>
            <a:xfrm>
              <a:off x="5832061" y="2384938"/>
              <a:ext cx="521630" cy="43238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685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685" i="1" spc="0" baseline="-3784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grpSp>
          <p:nvGrpSpPr>
            <p:cNvPr id="65" name="Elemento grafico 29">
              <a:extLst>
                <a:ext uri="{FF2B5EF4-FFF2-40B4-BE49-F238E27FC236}">
                  <a16:creationId xmlns:a16="http://schemas.microsoft.com/office/drawing/2014/main" id="{07F68D38-09A3-55EE-EA8B-DCC3C50853E6}"/>
                </a:ext>
              </a:extLst>
            </p:cNvPr>
            <p:cNvGrpSpPr/>
            <p:nvPr/>
          </p:nvGrpSpPr>
          <p:grpSpPr>
            <a:xfrm>
              <a:off x="3729741" y="1803602"/>
              <a:ext cx="332076" cy="82648"/>
              <a:chOff x="5374391" y="2394152"/>
              <a:chExt cx="332076" cy="82648"/>
            </a:xfrm>
          </p:grpSpPr>
          <p:sp>
            <p:nvSpPr>
              <p:cNvPr id="66" name="Figura a mano libera: forma 65">
                <a:extLst>
                  <a:ext uri="{FF2B5EF4-FFF2-40B4-BE49-F238E27FC236}">
                    <a16:creationId xmlns:a16="http://schemas.microsoft.com/office/drawing/2014/main" id="{E0ACFD89-B9C3-4A80-D965-380B91D354ED}"/>
                  </a:ext>
                </a:extLst>
              </p:cNvPr>
              <p:cNvSpPr/>
              <p:nvPr/>
            </p:nvSpPr>
            <p:spPr>
              <a:xfrm rot="5400000">
                <a:off x="5627553" y="2397885"/>
                <a:ext cx="82648" cy="75181"/>
              </a:xfrm>
              <a:custGeom>
                <a:avLst/>
                <a:gdLst>
                  <a:gd name="connsiteX0" fmla="*/ 82668 w 82648"/>
                  <a:gd name="connsiteY0" fmla="*/ 75021 h 75181"/>
                  <a:gd name="connsiteX1" fmla="*/ 19 w 82648"/>
                  <a:gd name="connsiteY1" fmla="*/ 75021 h 75181"/>
                  <a:gd name="connsiteX2" fmla="*/ 41344 w 82648"/>
                  <a:gd name="connsiteY2" fmla="*/ -161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48" h="75181">
                    <a:moveTo>
                      <a:pt x="82668" y="75021"/>
                    </a:moveTo>
                    <a:lnTo>
                      <a:pt x="19" y="75021"/>
                    </a:lnTo>
                    <a:lnTo>
                      <a:pt x="41344" y="-161"/>
                    </a:lnTo>
                    <a:close/>
                  </a:path>
                </a:pathLst>
              </a:custGeom>
              <a:solidFill>
                <a:srgbClr val="2B1100"/>
              </a:solidFill>
              <a:ln w="19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D7609B71-D896-A0A1-2729-CF4A78C53208}"/>
                  </a:ext>
                </a:extLst>
              </p:cNvPr>
              <p:cNvSpPr/>
              <p:nvPr/>
            </p:nvSpPr>
            <p:spPr>
              <a:xfrm rot="-5400000">
                <a:off x="5515371" y="2294498"/>
                <a:ext cx="9525" cy="281959"/>
              </a:xfrm>
              <a:custGeom>
                <a:avLst/>
                <a:gdLst>
                  <a:gd name="connsiteX0" fmla="*/ 109 w 9525"/>
                  <a:gd name="connsiteY0" fmla="*/ 282005 h 281959"/>
                  <a:gd name="connsiteX1" fmla="*/ 109 w 9525"/>
                  <a:gd name="connsiteY1" fmla="*/ 45 h 2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1959">
                    <a:moveTo>
                      <a:pt x="109" y="282005"/>
                    </a:moveTo>
                    <a:lnTo>
                      <a:pt x="109" y="45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7BEBED84-46D6-DEEE-D307-C8BA77B28889}"/>
                </a:ext>
              </a:extLst>
            </p:cNvPr>
            <p:cNvSpPr txBox="1"/>
            <p:nvPr/>
          </p:nvSpPr>
          <p:spPr>
            <a:xfrm>
              <a:off x="3633972" y="1446251"/>
              <a:ext cx="325511" cy="43238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685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685" i="1" spc="0" baseline="-3784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8BA363D0-107E-D6A7-3690-FA6FC8873B0E}"/>
                </a:ext>
              </a:extLst>
            </p:cNvPr>
            <p:cNvSpPr/>
            <p:nvPr/>
          </p:nvSpPr>
          <p:spPr>
            <a:xfrm>
              <a:off x="4013447" y="2597162"/>
              <a:ext cx="332917" cy="1235535"/>
            </a:xfrm>
            <a:custGeom>
              <a:avLst/>
              <a:gdLst>
                <a:gd name="connsiteX0" fmla="*/ 0 w 332917"/>
                <a:gd name="connsiteY0" fmla="*/ 1235535 h 1235535"/>
                <a:gd name="connsiteX1" fmla="*/ 0 w 332917"/>
                <a:gd name="connsiteY1" fmla="*/ 0 h 1235535"/>
                <a:gd name="connsiteX2" fmla="*/ 332918 w 332917"/>
                <a:gd name="connsiteY2" fmla="*/ 0 h 123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17" h="1235535">
                  <a:moveTo>
                    <a:pt x="0" y="1235535"/>
                  </a:moveTo>
                  <a:lnTo>
                    <a:pt x="0" y="0"/>
                  </a:lnTo>
                  <a:lnTo>
                    <a:pt x="332918" y="0"/>
                  </a:lnTo>
                </a:path>
              </a:pathLst>
            </a:custGeom>
            <a:noFill/>
            <a:ln w="19044" cap="rnd">
              <a:solidFill>
                <a:srgbClr val="00000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66D32C32-5B1F-AF62-6814-099CB85D0A65}"/>
                </a:ext>
              </a:extLst>
            </p:cNvPr>
            <p:cNvSpPr txBox="1"/>
            <p:nvPr/>
          </p:nvSpPr>
          <p:spPr>
            <a:xfrm>
              <a:off x="3856629" y="3824232"/>
              <a:ext cx="459229" cy="43238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685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Z</a:t>
              </a:r>
              <a:r>
                <a:rPr lang="en-US" sz="1685" i="1" spc="0" baseline="-37845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C7122DC1-973E-FDE0-58E9-59FEF1163274}"/>
                </a:ext>
              </a:extLst>
            </p:cNvPr>
            <p:cNvSpPr/>
            <p:nvPr/>
          </p:nvSpPr>
          <p:spPr>
            <a:xfrm rot="5400000">
              <a:off x="4300742" y="2547984"/>
              <a:ext cx="124024" cy="98341"/>
            </a:xfrm>
            <a:custGeom>
              <a:avLst/>
              <a:gdLst>
                <a:gd name="connsiteX0" fmla="*/ 124080 w 124024"/>
                <a:gd name="connsiteY0" fmla="*/ 98260 h 98341"/>
                <a:gd name="connsiteX1" fmla="*/ 55 w 124024"/>
                <a:gd name="connsiteY1" fmla="*/ 98260 h 98341"/>
                <a:gd name="connsiteX2" fmla="*/ 62067 w 124024"/>
                <a:gd name="connsiteY2" fmla="*/ -82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24" h="98341">
                  <a:moveTo>
                    <a:pt x="124080" y="98260"/>
                  </a:moveTo>
                  <a:lnTo>
                    <a:pt x="55" y="98260"/>
                  </a:lnTo>
                  <a:lnTo>
                    <a:pt x="62067" y="-82"/>
                  </a:lnTo>
                  <a:close/>
                </a:path>
              </a:pathLst>
            </a:custGeom>
            <a:solidFill>
              <a:srgbClr val="000000"/>
            </a:solidFill>
            <a:ln w="190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74" name="Oggetto 73">
            <a:extLst>
              <a:ext uri="{FF2B5EF4-FFF2-40B4-BE49-F238E27FC236}">
                <a16:creationId xmlns:a16="http://schemas.microsoft.com/office/drawing/2014/main" id="{49F5FB81-A66C-A0E0-94D9-9B803A4BE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76832"/>
              </p:ext>
            </p:extLst>
          </p:nvPr>
        </p:nvGraphicFramePr>
        <p:xfrm>
          <a:off x="7702492" y="2835551"/>
          <a:ext cx="20828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74" name="Oggetto 73">
                        <a:extLst>
                          <a:ext uri="{FF2B5EF4-FFF2-40B4-BE49-F238E27FC236}">
                            <a16:creationId xmlns:a16="http://schemas.microsoft.com/office/drawing/2014/main" id="{49F5FB81-A66C-A0E0-94D9-9B803A4BE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492" y="2835551"/>
                        <a:ext cx="20828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ggetto 74">
            <a:extLst>
              <a:ext uri="{FF2B5EF4-FFF2-40B4-BE49-F238E27FC236}">
                <a16:creationId xmlns:a16="http://schemas.microsoft.com/office/drawing/2014/main" id="{15A19677-2E31-6D2E-7B6E-247033056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01779"/>
              </p:ext>
            </p:extLst>
          </p:nvPr>
        </p:nvGraphicFramePr>
        <p:xfrm>
          <a:off x="7116763" y="4500563"/>
          <a:ext cx="12858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75" name="Oggetto 74">
                        <a:extLst>
                          <a:ext uri="{FF2B5EF4-FFF2-40B4-BE49-F238E27FC236}">
                            <a16:creationId xmlns:a16="http://schemas.microsoft.com/office/drawing/2014/main" id="{15A19677-2E31-6D2E-7B6E-247033056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500563"/>
                        <a:ext cx="1285875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ggetto 75">
            <a:extLst>
              <a:ext uri="{FF2B5EF4-FFF2-40B4-BE49-F238E27FC236}">
                <a16:creationId xmlns:a16="http://schemas.microsoft.com/office/drawing/2014/main" id="{AA80CCEB-24E2-0F58-8FDC-24D506D0E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22041"/>
              </p:ext>
            </p:extLst>
          </p:nvPr>
        </p:nvGraphicFramePr>
        <p:xfrm>
          <a:off x="5052428" y="4558318"/>
          <a:ext cx="14382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76" name="Oggetto 75">
                        <a:extLst>
                          <a:ext uri="{FF2B5EF4-FFF2-40B4-BE49-F238E27FC236}">
                            <a16:creationId xmlns:a16="http://schemas.microsoft.com/office/drawing/2014/main" id="{AA80CCEB-24E2-0F58-8FDC-24D506D0E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428" y="4558318"/>
                        <a:ext cx="1438275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Freccia a destra 76">
            <a:extLst>
              <a:ext uri="{FF2B5EF4-FFF2-40B4-BE49-F238E27FC236}">
                <a16:creationId xmlns:a16="http://schemas.microsoft.com/office/drawing/2014/main" id="{D105E978-60D4-7DED-BE32-52FFC571A5B0}"/>
              </a:ext>
            </a:extLst>
          </p:cNvPr>
          <p:cNvSpPr/>
          <p:nvPr/>
        </p:nvSpPr>
        <p:spPr>
          <a:xfrm>
            <a:off x="6561924" y="4630823"/>
            <a:ext cx="477172" cy="45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CF84B21-B823-2B6E-EB7E-556355887E2C}"/>
              </a:ext>
            </a:extLst>
          </p:cNvPr>
          <p:cNvSpPr txBox="1"/>
          <p:nvPr/>
        </p:nvSpPr>
        <p:spPr>
          <a:xfrm>
            <a:off x="5636768" y="4120959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</a:p>
        </p:txBody>
      </p:sp>
      <p:graphicFrame>
        <p:nvGraphicFramePr>
          <p:cNvPr id="79" name="Oggetto 78">
            <a:extLst>
              <a:ext uri="{FF2B5EF4-FFF2-40B4-BE49-F238E27FC236}">
                <a16:creationId xmlns:a16="http://schemas.microsoft.com/office/drawing/2014/main" id="{CCB38494-2583-7C9C-AA3E-207C241E9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94922"/>
              </p:ext>
            </p:extLst>
          </p:nvPr>
        </p:nvGraphicFramePr>
        <p:xfrm>
          <a:off x="9212260" y="5138494"/>
          <a:ext cx="20081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79" name="Oggetto 78">
                        <a:extLst>
                          <a:ext uri="{FF2B5EF4-FFF2-40B4-BE49-F238E27FC236}">
                            <a16:creationId xmlns:a16="http://schemas.microsoft.com/office/drawing/2014/main" id="{CCB38494-2583-7C9C-AA3E-207C241E9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260" y="5138494"/>
                        <a:ext cx="2008187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Freccia a destra 79">
            <a:extLst>
              <a:ext uri="{FF2B5EF4-FFF2-40B4-BE49-F238E27FC236}">
                <a16:creationId xmlns:a16="http://schemas.microsoft.com/office/drawing/2014/main" id="{A688D847-2E80-D1EB-3EA4-192B839D4D0B}"/>
              </a:ext>
            </a:extLst>
          </p:cNvPr>
          <p:cNvSpPr/>
          <p:nvPr/>
        </p:nvSpPr>
        <p:spPr>
          <a:xfrm rot="781870">
            <a:off x="8575213" y="4860678"/>
            <a:ext cx="477172" cy="45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132427"/>
            <a:ext cx="10515600" cy="662397"/>
          </a:xfrm>
        </p:spPr>
        <p:txBody>
          <a:bodyPr/>
          <a:lstStyle/>
          <a:p>
            <a:r>
              <a:rPr lang="en-US"/>
              <a:t>Sensors that produce a voltage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4F66FBC-2F3D-4C98-86D1-303B8DB13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09916"/>
              </p:ext>
            </p:extLst>
          </p:nvPr>
        </p:nvGraphicFramePr>
        <p:xfrm>
          <a:off x="201892" y="923827"/>
          <a:ext cx="11572185" cy="5303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9491">
                  <a:extLst>
                    <a:ext uri="{9D8B030D-6E8A-4147-A177-3AD203B41FA5}">
                      <a16:colId xmlns:a16="http://schemas.microsoft.com/office/drawing/2014/main" val="2507678991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val="852440010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val="3706712249"/>
                    </a:ext>
                  </a:extLst>
                </a:gridCol>
              </a:tblGrid>
              <a:tr h="4807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57245"/>
                  </a:ext>
                </a:extLst>
              </a:tr>
              <a:tr h="1748673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difference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 radiation (bolometers)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672691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Electrochemical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 concentration in electrolytes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(e.g.. “lambda probes”)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83522"/>
                  </a:ext>
                </a:extLst>
              </a:tr>
              <a:tr h="99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 (Proximity)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measurement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703182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(ac detection)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Acoustical pressure, acceleration.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3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54A21-BEED-4976-8851-BD385FA0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24" y="74233"/>
            <a:ext cx="10515600" cy="662397"/>
          </a:xfrm>
        </p:spPr>
        <p:txBody>
          <a:bodyPr/>
          <a:lstStyle/>
          <a:p>
            <a:r>
              <a:rPr lang="en-US" dirty="0"/>
              <a:t>The op-amp based TIA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F044C1-6BB2-4398-87BC-BA13D18C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109C59-7590-46B2-B27B-D1E9910B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C07183D-38A0-498C-B420-3132032D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996" y="1424986"/>
            <a:ext cx="5032834" cy="277915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21142C1-CB6D-42D4-9019-073DD944FD53}"/>
              </a:ext>
            </a:extLst>
          </p:cNvPr>
          <p:cNvCxnSpPr>
            <a:cxnSpLocks/>
          </p:cNvCxnSpPr>
          <p:nvPr/>
        </p:nvCxnSpPr>
        <p:spPr>
          <a:xfrm>
            <a:off x="2322786" y="1424986"/>
            <a:ext cx="1715815" cy="13895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9F678B-129E-41D2-A32E-270EFE6D243A}"/>
              </a:ext>
            </a:extLst>
          </p:cNvPr>
          <p:cNvSpPr txBox="1"/>
          <p:nvPr/>
        </p:nvSpPr>
        <p:spPr>
          <a:xfrm>
            <a:off x="978776" y="696322"/>
            <a:ext cx="234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759187F-307C-41D1-929E-CDFAAE5B5002}"/>
              </a:ext>
            </a:extLst>
          </p:cNvPr>
          <p:cNvGrpSpPr/>
          <p:nvPr/>
        </p:nvGrpSpPr>
        <p:grpSpPr>
          <a:xfrm>
            <a:off x="3053076" y="2333917"/>
            <a:ext cx="269507" cy="269507"/>
            <a:chOff x="7735559" y="1527319"/>
            <a:chExt cx="388108" cy="388108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1A0F494E-40F9-4907-A3AF-4C39F54819BF}"/>
                </a:ext>
              </a:extLst>
            </p:cNvPr>
            <p:cNvCxnSpPr/>
            <p:nvPr/>
          </p:nvCxnSpPr>
          <p:spPr>
            <a:xfrm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9C1BFD7-01F4-43F9-B4FD-3C596D1617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80CEDAF-8D47-47A4-823B-B0BE77D10A15}"/>
              </a:ext>
            </a:extLst>
          </p:cNvPr>
          <p:cNvCxnSpPr>
            <a:cxnSpLocks/>
          </p:cNvCxnSpPr>
          <p:nvPr/>
        </p:nvCxnSpPr>
        <p:spPr>
          <a:xfrm>
            <a:off x="3062729" y="3410021"/>
            <a:ext cx="25020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8C4320F-4A66-4DAC-A49C-053CBE0E3F19}"/>
              </a:ext>
            </a:extLst>
          </p:cNvPr>
          <p:cNvSpPr txBox="1"/>
          <p:nvPr/>
        </p:nvSpPr>
        <p:spPr>
          <a:xfrm>
            <a:off x="3053076" y="26939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B63EF38-0765-426D-B071-7A7D91C8CC2F}"/>
              </a:ext>
            </a:extLst>
          </p:cNvPr>
          <p:cNvCxnSpPr>
            <a:cxnSpLocks/>
          </p:cNvCxnSpPr>
          <p:nvPr/>
        </p:nvCxnSpPr>
        <p:spPr>
          <a:xfrm>
            <a:off x="4466630" y="1744867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17C554-9691-4230-9D55-0A50EAAD06DC}"/>
              </a:ext>
            </a:extLst>
          </p:cNvPr>
          <p:cNvSpPr txBox="1"/>
          <p:nvPr/>
        </p:nvSpPr>
        <p:spPr>
          <a:xfrm>
            <a:off x="4625867" y="933867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387A266-7192-4CC4-8706-B59116ED692D}"/>
              </a:ext>
            </a:extLst>
          </p:cNvPr>
          <p:cNvCxnSpPr>
            <a:cxnSpLocks/>
          </p:cNvCxnSpPr>
          <p:nvPr/>
        </p:nvCxnSpPr>
        <p:spPr>
          <a:xfrm>
            <a:off x="2322786" y="2101002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CEBC17-7C6A-40D4-BB30-3FAB1A228840}"/>
              </a:ext>
            </a:extLst>
          </p:cNvPr>
          <p:cNvSpPr txBox="1"/>
          <p:nvPr/>
        </p:nvSpPr>
        <p:spPr>
          <a:xfrm>
            <a:off x="2150679" y="1425202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565D10C-6E66-4EC0-A5C0-3EBA6E69B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9750"/>
              </p:ext>
            </p:extLst>
          </p:nvPr>
        </p:nvGraphicFramePr>
        <p:xfrm>
          <a:off x="7216775" y="3586163"/>
          <a:ext cx="37480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565D10C-6E66-4EC0-A5C0-3EBA6E69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3586163"/>
                        <a:ext cx="3748088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0FF56C-0387-4CB3-85CF-68EA76EEAE45}"/>
              </a:ext>
            </a:extLst>
          </p:cNvPr>
          <p:cNvSpPr txBox="1"/>
          <p:nvPr/>
        </p:nvSpPr>
        <p:spPr>
          <a:xfrm>
            <a:off x="6651633" y="1486756"/>
            <a:ext cx="440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 (perfect virtual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B398EF0-CE2A-4F4A-8DE1-370E739A9ECF}"/>
              </a:ext>
            </a:extLst>
          </p:cNvPr>
          <p:cNvCxnSpPr>
            <a:cxnSpLocks/>
          </p:cNvCxnSpPr>
          <p:nvPr/>
        </p:nvCxnSpPr>
        <p:spPr>
          <a:xfrm>
            <a:off x="3420559" y="276298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8BF30558-949E-4F9E-8658-2CF73BA5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1348"/>
              </p:ext>
            </p:extLst>
          </p:nvPr>
        </p:nvGraphicFramePr>
        <p:xfrm>
          <a:off x="7431088" y="4543636"/>
          <a:ext cx="2312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431640" progId="Equation.DSMT4">
                  <p:embed/>
                </p:oleObj>
              </mc:Choice>
              <mc:Fallback>
                <p:oleObj name="Equation" r:id="rId6" imgW="965160" imgH="43164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8BF30558-949E-4F9E-8658-2CF73BA5E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543636"/>
                        <a:ext cx="2312988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9C4C87-B403-465D-A00C-BE524C820E5F}"/>
              </a:ext>
            </a:extLst>
          </p:cNvPr>
          <p:cNvSpPr txBox="1"/>
          <p:nvPr/>
        </p:nvSpPr>
        <p:spPr>
          <a:xfrm>
            <a:off x="3187830" y="4818578"/>
            <a:ext cx="385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Sensitivity of the TIA stage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(transimpedance)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FDA9CDB-71D4-D1B2-5705-E1BF04624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88143"/>
              </p:ext>
            </p:extLst>
          </p:nvPr>
        </p:nvGraphicFramePr>
        <p:xfrm>
          <a:off x="7189736" y="2177839"/>
          <a:ext cx="33321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FDA9CDB-71D4-D1B2-5705-E1BF04624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36" y="2177839"/>
                        <a:ext cx="3332163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28813D9-A752-FF71-7611-DB072B631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74429"/>
              </p:ext>
            </p:extLst>
          </p:nvPr>
        </p:nvGraphicFramePr>
        <p:xfrm>
          <a:off x="7301707" y="2924734"/>
          <a:ext cx="12858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28813D9-A752-FF71-7611-DB072B631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707" y="2924734"/>
                        <a:ext cx="1285875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0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20" grpId="0"/>
      <p:bldP spid="22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76F8A-4087-4563-9D5E-E4B83986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48" y="215394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TIA non-idealities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5A7BFE-7FEE-4189-8442-8A192C88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210756-FF4B-49E1-9A07-F04FE57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B31F51-007D-496F-BBC0-B34B7B356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3692" y="2069084"/>
            <a:ext cx="4524375" cy="2038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1887F2-0B67-4730-B10E-A942A507EA97}"/>
              </a:ext>
            </a:extLst>
          </p:cNvPr>
          <p:cNvSpPr txBox="1"/>
          <p:nvPr/>
        </p:nvSpPr>
        <p:spPr>
          <a:xfrm>
            <a:off x="2473692" y="1027522"/>
            <a:ext cx="386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Finite gain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Finite input impedance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551CCB0-84FC-493F-A8CF-0F05C206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69309"/>
              </p:ext>
            </p:extLst>
          </p:nvPr>
        </p:nvGraphicFramePr>
        <p:xfrm>
          <a:off x="8394405" y="1025441"/>
          <a:ext cx="2078773" cy="163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634680" progId="Equation.DSMT4">
                  <p:embed/>
                </p:oleObj>
              </mc:Choice>
              <mc:Fallback>
                <p:oleObj name="Equation" r:id="rId4" imgW="787320" imgH="6346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551CCB0-84FC-493F-A8CF-0F05C206E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405" y="1025441"/>
                        <a:ext cx="2078773" cy="1630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C62F24-D546-4683-ABB1-1BAE2B46379E}"/>
              </a:ext>
            </a:extLst>
          </p:cNvPr>
          <p:cNvSpPr txBox="1"/>
          <p:nvPr/>
        </p:nvSpPr>
        <p:spPr>
          <a:xfrm>
            <a:off x="7877744" y="2769218"/>
            <a:ext cx="337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Typical dominant-pole frequency response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61E84C5-6143-4466-A6D8-2E07A84D35BA}"/>
              </a:ext>
            </a:extLst>
          </p:cNvPr>
          <p:cNvSpPr/>
          <p:nvPr/>
        </p:nvSpPr>
        <p:spPr>
          <a:xfrm>
            <a:off x="3149600" y="4426857"/>
            <a:ext cx="1045029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4101F31-3057-4953-AB57-94F1B9172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3692" y="4129821"/>
            <a:ext cx="4695825" cy="20383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0B3FA0-FA2E-44E1-B135-DCE2D042324F}"/>
              </a:ext>
            </a:extLst>
          </p:cNvPr>
          <p:cNvSpPr txBox="1"/>
          <p:nvPr/>
        </p:nvSpPr>
        <p:spPr>
          <a:xfrm>
            <a:off x="2766579" y="418483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56787"/>
              </p:ext>
            </p:extLst>
          </p:nvPr>
        </p:nvGraphicFramePr>
        <p:xfrm>
          <a:off x="7984201" y="4546974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9D2C5F55-602B-404A-B8C6-2EAD5EC4E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01" y="4546974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5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7F29E-8185-4957-990D-34A8B74C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0" y="82877"/>
            <a:ext cx="10515600" cy="662397"/>
          </a:xfrm>
        </p:spPr>
        <p:txBody>
          <a:bodyPr/>
          <a:lstStyle/>
          <a:p>
            <a:r>
              <a:rPr lang="en-US"/>
              <a:t>TIA: input impedance </a:t>
            </a:r>
            <a:r>
              <a:rPr lang="en-US" i="1"/>
              <a:t>Z</a:t>
            </a:r>
            <a:r>
              <a:rPr lang="en-US" i="1" baseline="-25000"/>
              <a:t>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629C00-78C1-4CBE-B180-D7FB27C5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82BF9D-FD63-47BE-857E-680ADA2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66EF885-EA37-4E35-BB23-2394F00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25849"/>
              </p:ext>
            </p:extLst>
          </p:nvPr>
        </p:nvGraphicFramePr>
        <p:xfrm>
          <a:off x="9423966" y="894954"/>
          <a:ext cx="2572906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431640" progId="Equation.DSMT4">
                  <p:embed/>
                </p:oleObj>
              </mc:Choice>
              <mc:Fallback>
                <p:oleObj name="Equation" r:id="rId2" imgW="9903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66EF885-EA37-4E35-BB23-2394F0073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966" y="894954"/>
                        <a:ext cx="2572906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9778"/>
              </p:ext>
            </p:extLst>
          </p:nvPr>
        </p:nvGraphicFramePr>
        <p:xfrm>
          <a:off x="6883531" y="879443"/>
          <a:ext cx="2175367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D2C5F55-602B-404A-B8C6-2EAD5EC4E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879443"/>
                        <a:ext cx="2175367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9B3DFD0-9EC0-410C-A2BF-726C143E6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71149"/>
              </p:ext>
            </p:extLst>
          </p:nvPr>
        </p:nvGraphicFramePr>
        <p:xfrm>
          <a:off x="6883531" y="2116342"/>
          <a:ext cx="2065358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9B3DFD0-9EC0-410C-A2BF-726C143E6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2116342"/>
                        <a:ext cx="2065358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AD49F57-6666-4124-A825-E607507CD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99549"/>
              </p:ext>
            </p:extLst>
          </p:nvPr>
        </p:nvGraphicFramePr>
        <p:xfrm>
          <a:off x="978955" y="4166698"/>
          <a:ext cx="28416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825480" progId="Equation.DSMT4">
                  <p:embed/>
                </p:oleObj>
              </mc:Choice>
              <mc:Fallback>
                <p:oleObj name="Equation" r:id="rId8" imgW="1218960" imgH="825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AD49F57-6666-4124-A825-E607507CD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55" y="4166698"/>
                        <a:ext cx="2841625" cy="193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46B4ECD8-D798-4D75-9B36-969769D01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70551"/>
              </p:ext>
            </p:extLst>
          </p:nvPr>
        </p:nvGraphicFramePr>
        <p:xfrm>
          <a:off x="6616640" y="3604036"/>
          <a:ext cx="3819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000" imgH="888840" progId="Equation.DSMT4">
                  <p:embed/>
                </p:oleObj>
              </mc:Choice>
              <mc:Fallback>
                <p:oleObj name="Equation" r:id="rId10" imgW="1638000" imgH="8888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46B4ECD8-D798-4D75-9B36-969769D01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40" y="3604036"/>
                        <a:ext cx="3819525" cy="208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237901C-0A74-44FB-9C42-77806E5F7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61020"/>
              </p:ext>
            </p:extLst>
          </p:nvPr>
        </p:nvGraphicFramePr>
        <p:xfrm>
          <a:off x="3989885" y="3662774"/>
          <a:ext cx="2457450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863280" progId="Equation.DSMT4">
                  <p:embed/>
                </p:oleObj>
              </mc:Choice>
              <mc:Fallback>
                <p:oleObj name="Equation" r:id="rId12" imgW="1054080" imgH="8632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D237901C-0A74-44FB-9C42-77806E5F7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885" y="3662774"/>
                        <a:ext cx="2457450" cy="202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0D03B0D-9E71-4CD4-B1E3-6DC38389C244}"/>
                  </a:ext>
                </a:extLst>
              </p:cNvPr>
              <p:cNvSpPr txBox="1"/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t-IT" sz="36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6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0D03B0D-9E71-4CD4-B1E3-6DC38389C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blipFill>
                <a:blip r:embed="rId17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15A3F1E-481F-4A1E-B96F-36B4BB20B029}"/>
              </a:ext>
            </a:extLst>
          </p:cNvPr>
          <p:cNvCxnSpPr/>
          <p:nvPr/>
        </p:nvCxnSpPr>
        <p:spPr>
          <a:xfrm>
            <a:off x="8619632" y="5673078"/>
            <a:ext cx="1608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4233A0F-31AC-49FA-8E74-0CE5871A9D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6401" y="894954"/>
            <a:ext cx="5438772" cy="2956574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37234"/>
              </p:ext>
            </p:extLst>
          </p:nvPr>
        </p:nvGraphicFramePr>
        <p:xfrm>
          <a:off x="406401" y="320279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228600" progId="Equation.DSMT4">
                  <p:embed/>
                </p:oleObj>
              </mc:Choice>
              <mc:Fallback>
                <p:oleObj name="Equation" r:id="rId20" imgW="77436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D2C5F55-602B-404A-B8C6-2EAD5EC4E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320279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89FA7F-B0B7-4A94-B0BD-0940DA2AE429}"/>
              </a:ext>
            </a:extLst>
          </p:cNvPr>
          <p:cNvSpPr txBox="1"/>
          <p:nvPr/>
        </p:nvSpPr>
        <p:spPr>
          <a:xfrm>
            <a:off x="5057613" y="936355"/>
            <a:ext cx="180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Miler Effect:</a:t>
            </a:r>
          </a:p>
        </p:txBody>
      </p:sp>
    </p:spTree>
    <p:extLst>
      <p:ext uri="{BB962C8B-B14F-4D97-AF65-F5344CB8AC3E}">
        <p14:creationId xmlns:p14="http://schemas.microsoft.com/office/powerpoint/2010/main" val="11853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4DED8-C374-40DD-8EB0-ECD3838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746"/>
            <a:ext cx="10515600" cy="662397"/>
          </a:xfrm>
        </p:spPr>
        <p:txBody>
          <a:bodyPr/>
          <a:lstStyle/>
          <a:p>
            <a:r>
              <a:rPr lang="it-IT" dirty="0"/>
              <a:t>TIA: input </a:t>
            </a:r>
            <a:r>
              <a:rPr lang="it-IT" dirty="0" err="1"/>
              <a:t>impedance</a:t>
            </a:r>
            <a:r>
              <a:rPr lang="it-IT" dirty="0"/>
              <a:t> </a:t>
            </a:r>
            <a:r>
              <a:rPr lang="it-IT" i="1" dirty="0"/>
              <a:t>Z</a:t>
            </a:r>
            <a:r>
              <a:rPr lang="it-IT" i="1" baseline="-25000" dirty="0"/>
              <a:t>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8E67F8-0BA7-479A-82F4-BA444C5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8FB869-6306-403A-BC0A-341C5328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920310E-D6AA-4382-BDD7-29A6B91A7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28857"/>
              </p:ext>
            </p:extLst>
          </p:nvPr>
        </p:nvGraphicFramePr>
        <p:xfrm>
          <a:off x="5360822" y="1255007"/>
          <a:ext cx="3151483" cy="211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850900" progId="Equation.DSMT4">
                  <p:embed/>
                </p:oleObj>
              </mc:Choice>
              <mc:Fallback>
                <p:oleObj name="Equation" r:id="rId2" imgW="1282700" imgH="8509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920310E-D6AA-4382-BDD7-29A6B91A7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822" y="1255007"/>
                        <a:ext cx="3151483" cy="2116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2E6B460-C33D-446B-A8E0-459AC4BE7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508"/>
              </p:ext>
            </p:extLst>
          </p:nvPr>
        </p:nvGraphicFramePr>
        <p:xfrm>
          <a:off x="5254755" y="3486326"/>
          <a:ext cx="3257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53800" progId="Equation.DSMT4">
                  <p:embed/>
                </p:oleObj>
              </mc:Choice>
              <mc:Fallback>
                <p:oleObj name="Equation" r:id="rId4" imgW="1396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2E6B460-C33D-446B-A8E0-459AC4BE7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755" y="3486326"/>
                        <a:ext cx="3257550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785229-9912-4DD7-9501-625B617DE331}"/>
              </a:ext>
            </a:extLst>
          </p:cNvPr>
          <p:cNvSpPr txBox="1"/>
          <p:nvPr/>
        </p:nvSpPr>
        <p:spPr>
          <a:xfrm>
            <a:off x="5055717" y="4504631"/>
            <a:ext cx="6434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(0 dB)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EF5E676-235B-40DF-BBFC-6AF1F0F4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587" y="3486326"/>
            <a:ext cx="3223723" cy="261884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2FFA758-CA53-491F-8A84-8A225723D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401" y="894954"/>
            <a:ext cx="4383313" cy="2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A381A-37F3-47DE-B1AB-E866939E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TIA input </a:t>
            </a:r>
            <a:r>
              <a:rPr lang="it-IT" dirty="0" err="1"/>
              <a:t>impedance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42FB70-BE3C-48D1-B96A-FFE3D3D2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34F180-6742-43EC-80E1-A8C903CC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68B0DF0-D365-47DF-9883-AD37869C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1" y="1762498"/>
            <a:ext cx="6201037" cy="38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C37F33E-1F03-4D31-AAF0-7357DD8D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34286"/>
              </p:ext>
            </p:extLst>
          </p:nvPr>
        </p:nvGraphicFramePr>
        <p:xfrm>
          <a:off x="7762005" y="963049"/>
          <a:ext cx="3491914" cy="234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850900" progId="Equation.DSMT4">
                  <p:embed/>
                </p:oleObj>
              </mc:Choice>
              <mc:Fallback>
                <p:oleObj name="Equation" r:id="rId3" imgW="1282700" imgH="8509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C37F33E-1F03-4D31-AAF0-7357DD8D31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005" y="963049"/>
                        <a:ext cx="3491914" cy="234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995A481-5DC5-4055-801F-711239B7F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23214"/>
              </p:ext>
            </p:extLst>
          </p:nvPr>
        </p:nvGraphicFramePr>
        <p:xfrm>
          <a:off x="8195734" y="3729098"/>
          <a:ext cx="2711173" cy="71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309" imgH="228501" progId="Equation.DSMT4">
                  <p:embed/>
                </p:oleObj>
              </mc:Choice>
              <mc:Fallback>
                <p:oleObj name="Equation" r:id="rId5" imgW="901309" imgH="228501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995A481-5DC5-4055-801F-711239B7F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3729098"/>
                        <a:ext cx="2711173" cy="713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22CE6AF-CDA9-480C-A465-AE0E757E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75553"/>
              </p:ext>
            </p:extLst>
          </p:nvPr>
        </p:nvGraphicFramePr>
        <p:xfrm>
          <a:off x="8195734" y="4540718"/>
          <a:ext cx="2277444" cy="123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431613" progId="Equation.DSMT4">
                  <p:embed/>
                </p:oleObj>
              </mc:Choice>
              <mc:Fallback>
                <p:oleObj name="Equation" r:id="rId7" imgW="774364" imgH="431613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22CE6AF-CDA9-480C-A465-AE0E757E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4540718"/>
                        <a:ext cx="2277444" cy="1237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26FBD16E-F859-4FA9-8E42-0A3168EBE310}"/>
              </a:ext>
            </a:extLst>
          </p:cNvPr>
          <p:cNvSpPr/>
          <p:nvPr/>
        </p:nvSpPr>
        <p:spPr>
          <a:xfrm>
            <a:off x="3562350" y="2476500"/>
            <a:ext cx="1314450" cy="2647950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CD2B1-B8EC-4244-ACAF-F5BD0F16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31" y="53608"/>
            <a:ext cx="10515600" cy="662397"/>
          </a:xfrm>
        </p:spPr>
        <p:txBody>
          <a:bodyPr/>
          <a:lstStyle/>
          <a:p>
            <a:r>
              <a:rPr lang="en-US" dirty="0"/>
              <a:t>Error due to the finite input impedance: (1) error on </a:t>
            </a:r>
            <a:r>
              <a:rPr lang="en-US" i="1" dirty="0"/>
              <a:t>I</a:t>
            </a:r>
            <a:r>
              <a:rPr lang="en-US" i="1" baseline="-25000" dirty="0"/>
              <a:t>Z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82F00E-6B86-4187-9FF5-AD462EBC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858A7C-32C2-4F11-AA7C-ACD8B20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7F3C10-3B44-4563-82D5-ED1E1494417E}"/>
              </a:ext>
            </a:extLst>
          </p:cNvPr>
          <p:cNvCxnSpPr>
            <a:cxnSpLocks/>
          </p:cNvCxnSpPr>
          <p:nvPr/>
        </p:nvCxnSpPr>
        <p:spPr>
          <a:xfrm>
            <a:off x="3539066" y="26792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5EBEEB-330D-4276-8EF6-3FC8957F5136}"/>
              </a:ext>
            </a:extLst>
          </p:cNvPr>
          <p:cNvSpPr txBox="1"/>
          <p:nvPr/>
        </p:nvSpPr>
        <p:spPr>
          <a:xfrm>
            <a:off x="3698303" y="1868218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761F5DC-123F-4E2E-83F1-AB91336823ED}"/>
              </a:ext>
            </a:extLst>
          </p:cNvPr>
          <p:cNvCxnSpPr>
            <a:cxnSpLocks/>
          </p:cNvCxnSpPr>
          <p:nvPr/>
        </p:nvCxnSpPr>
        <p:spPr>
          <a:xfrm>
            <a:off x="2539999" y="28824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AF56A0-3109-4B60-837E-D8951C8BC1D0}"/>
              </a:ext>
            </a:extLst>
          </p:cNvPr>
          <p:cNvSpPr txBox="1"/>
          <p:nvPr/>
        </p:nvSpPr>
        <p:spPr>
          <a:xfrm>
            <a:off x="2539999" y="2160605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4596"/>
              </p:ext>
            </p:extLst>
          </p:nvPr>
        </p:nvGraphicFramePr>
        <p:xfrm>
          <a:off x="6705600" y="1919288"/>
          <a:ext cx="33289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622080" progId="Equation.DSMT4">
                  <p:embed/>
                </p:oleObj>
              </mc:Choice>
              <mc:Fallback>
                <p:oleObj name="Equation" r:id="rId2" imgW="1625400" imgH="6220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19288"/>
                        <a:ext cx="3328988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9427CF2A-B2EC-4A3B-88AE-9CDB5ED21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71103"/>
              </p:ext>
            </p:extLst>
          </p:nvPr>
        </p:nvGraphicFramePr>
        <p:xfrm>
          <a:off x="9728462" y="3528865"/>
          <a:ext cx="2213837" cy="10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482600" progId="Equation.DSMT4">
                  <p:embed/>
                </p:oleObj>
              </mc:Choice>
              <mc:Fallback>
                <p:oleObj name="Equation" r:id="rId4" imgW="1066800" imgH="482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9427CF2A-B2EC-4A3B-88AE-9CDB5ED21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3528865"/>
                        <a:ext cx="2213837" cy="103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0B188BB-381E-464A-99CB-03D06449C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97241"/>
              </p:ext>
            </p:extLst>
          </p:nvPr>
        </p:nvGraphicFramePr>
        <p:xfrm>
          <a:off x="7188856" y="3714841"/>
          <a:ext cx="23066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0B188BB-381E-464A-99CB-03D06449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856" y="3714841"/>
                        <a:ext cx="2306638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60A23CC-A18B-4877-B897-02FAB83EE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12459"/>
              </p:ext>
            </p:extLst>
          </p:nvPr>
        </p:nvGraphicFramePr>
        <p:xfrm>
          <a:off x="6883531" y="4839275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482391" progId="Equation.DSMT4">
                  <p:embed/>
                </p:oleObj>
              </mc:Choice>
              <mc:Fallback>
                <p:oleObj name="Equation" r:id="rId8" imgW="634725" imgH="482391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D60A23CC-A18B-4877-B897-02FAB83EE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4839275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66B812FE-F4B1-4F3C-8A63-471C28C12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372" y="2246436"/>
            <a:ext cx="5689862" cy="30930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32226" y="1178580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16613"/>
              </p:ext>
            </p:extLst>
          </p:nvPr>
        </p:nvGraphicFramePr>
        <p:xfrm>
          <a:off x="3498913" y="1205876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28600" progId="Equation.DSMT4">
                  <p:embed/>
                </p:oleObj>
              </mc:Choice>
              <mc:Fallback>
                <p:oleObj name="Equation" r:id="rId12" imgW="73656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913" y="1205876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FB011F-7DCA-D8A4-1166-E34BDD6836AE}"/>
              </a:ext>
            </a:extLst>
          </p:cNvPr>
          <p:cNvSpPr txBox="1"/>
          <p:nvPr/>
        </p:nvSpPr>
        <p:spPr>
          <a:xfrm>
            <a:off x="9220172" y="5027194"/>
            <a:ext cx="338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 on current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D9C21F7D-8FA8-7AF0-36F1-9FC5324437D5}"/>
              </a:ext>
            </a:extLst>
          </p:cNvPr>
          <p:cNvSpPr/>
          <p:nvPr/>
        </p:nvSpPr>
        <p:spPr>
          <a:xfrm>
            <a:off x="8470900" y="5027194"/>
            <a:ext cx="609600" cy="46166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252787-9834-43AF-BC2A-0B67BD6C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AE5C0-2BAC-48A4-B327-70338FC4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2755C3F-57D2-4555-8188-613DEA2F6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44046"/>
              </p:ext>
            </p:extLst>
          </p:nvPr>
        </p:nvGraphicFramePr>
        <p:xfrm>
          <a:off x="6221417" y="2028499"/>
          <a:ext cx="48037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31640" progId="Equation.DSMT4">
                  <p:embed/>
                </p:oleObj>
              </mc:Choice>
              <mc:Fallback>
                <p:oleObj name="Equation" r:id="rId2" imgW="22986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2755C3F-57D2-4555-8188-613DEA2F6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7" y="2028499"/>
                        <a:ext cx="480377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714944A-3CA9-4A3B-9971-EBEA90E45956}"/>
              </a:ext>
            </a:extLst>
          </p:cNvPr>
          <p:cNvCxnSpPr>
            <a:cxnSpLocks/>
          </p:cNvCxnSpPr>
          <p:nvPr/>
        </p:nvCxnSpPr>
        <p:spPr>
          <a:xfrm>
            <a:off x="3361837" y="3606723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1D479-C49F-4D59-8758-046EAA2CCDCA}"/>
              </a:ext>
            </a:extLst>
          </p:cNvPr>
          <p:cNvSpPr txBox="1"/>
          <p:nvPr/>
        </p:nvSpPr>
        <p:spPr>
          <a:xfrm>
            <a:off x="3521074" y="2814773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115980B-24A7-4298-A407-AE79D0164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09325"/>
              </p:ext>
            </p:extLst>
          </p:nvPr>
        </p:nvGraphicFramePr>
        <p:xfrm>
          <a:off x="6060826" y="1207940"/>
          <a:ext cx="1806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115980B-24A7-4298-A407-AE79D0164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826" y="1207940"/>
                        <a:ext cx="1806575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A4AC97E-13DF-4BFF-B225-A05CBD64F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15365"/>
              </p:ext>
            </p:extLst>
          </p:nvPr>
        </p:nvGraphicFramePr>
        <p:xfrm>
          <a:off x="6235625" y="2984486"/>
          <a:ext cx="3722121" cy="117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596900" progId="Equation.DSMT4">
                  <p:embed/>
                </p:oleObj>
              </mc:Choice>
              <mc:Fallback>
                <p:oleObj name="Equation" r:id="rId6" imgW="1879600" imgH="5969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A4AC97E-13DF-4BFF-B225-A05CBD64F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625" y="2984486"/>
                        <a:ext cx="3722121" cy="1171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EBE43FF-A2CB-4A81-8BC1-660D22FCC6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913" y="3087316"/>
            <a:ext cx="5247087" cy="227764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67174" y="1085264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6471"/>
              </p:ext>
            </p:extLst>
          </p:nvPr>
        </p:nvGraphicFramePr>
        <p:xfrm>
          <a:off x="2566828" y="1143141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28600" progId="Equation.DSMT4">
                  <p:embed/>
                </p:oleObj>
              </mc:Choice>
              <mc:Fallback>
                <p:oleObj name="Equation" r:id="rId10" imgW="73656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828" y="1143141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138868" y="5351114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contributions 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>
            <a:off x="8557686" y="3606723"/>
            <a:ext cx="696016" cy="111949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>
            <a:off x="9769134" y="3922738"/>
            <a:ext cx="704044" cy="38374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olo 1">
                <a:extLst>
                  <a:ext uri="{FF2B5EF4-FFF2-40B4-BE49-F238E27FC236}">
                    <a16:creationId xmlns:a16="http://schemas.microsoft.com/office/drawing/2014/main" id="{FECE0C28-A984-F862-5494-7DEAB268DB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3254" y="80067"/>
                <a:ext cx="10515600" cy="6623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Error due to the finite input impedance: (2) error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20" name="Titolo 1">
                <a:extLst>
                  <a:ext uri="{FF2B5EF4-FFF2-40B4-BE49-F238E27FC236}">
                    <a16:creationId xmlns:a16="http://schemas.microsoft.com/office/drawing/2014/main" id="{FECE0C28-A984-F862-5494-7DEAB268D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3254" y="80067"/>
                <a:ext cx="10515600" cy="662397"/>
              </a:xfrm>
              <a:blipFill>
                <a:blip r:embed="rId1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FFC271A0-54AC-A7DD-3AC0-908EA0418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71666"/>
              </p:ext>
            </p:extLst>
          </p:nvPr>
        </p:nvGraphicFramePr>
        <p:xfrm>
          <a:off x="8505338" y="986828"/>
          <a:ext cx="13017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FFC271A0-54AC-A7DD-3AC0-908EA0418D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338" y="986828"/>
                        <a:ext cx="1301750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C3F002F9-FD4E-D67D-5043-D25654D92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4222"/>
              </p:ext>
            </p:extLst>
          </p:nvPr>
        </p:nvGraphicFramePr>
        <p:xfrm>
          <a:off x="8894013" y="4618407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725" imgH="482391" progId="Equation.DSMT4">
                  <p:embed/>
                </p:oleObj>
              </mc:Choice>
              <mc:Fallback>
                <p:oleObj name="Equation" r:id="rId15" imgW="634725" imgH="482391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C3F002F9-FD4E-D67D-5043-D25654D92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013" y="4618407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BF2BC7E0-26C8-0F1E-3108-77AAC1207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50234"/>
              </p:ext>
            </p:extLst>
          </p:nvPr>
        </p:nvGraphicFramePr>
        <p:xfrm>
          <a:off x="10562436" y="3819122"/>
          <a:ext cx="9255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444240" progId="Equation.DSMT4">
                  <p:embed/>
                </p:oleObj>
              </mc:Choice>
              <mc:Fallback>
                <p:oleObj name="Equation" r:id="rId17" imgW="431640" imgH="44424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BF2BC7E0-26C8-0F1E-3108-77AAC1207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2436" y="3819122"/>
                        <a:ext cx="925513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e 33">
            <a:extLst>
              <a:ext uri="{FF2B5EF4-FFF2-40B4-BE49-F238E27FC236}">
                <a16:creationId xmlns:a16="http://schemas.microsoft.com/office/drawing/2014/main" id="{87E0DD4C-CBD1-7D79-0DB2-6D1B480AF6DF}"/>
              </a:ext>
            </a:extLst>
          </p:cNvPr>
          <p:cNvSpPr/>
          <p:nvPr/>
        </p:nvSpPr>
        <p:spPr>
          <a:xfrm rot="20248414">
            <a:off x="8570991" y="3963886"/>
            <a:ext cx="3378200" cy="164670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6BB57-1F2F-4EED-9157-57A90BA5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38"/>
            <a:ext cx="10515600" cy="662397"/>
          </a:xfrm>
        </p:spPr>
        <p:txBody>
          <a:bodyPr/>
          <a:lstStyle/>
          <a:p>
            <a:r>
              <a:rPr lang="en-US" dirty="0"/>
              <a:t>Reducing the 1/A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252787-9834-43AF-BC2A-0B67BD6C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AE5C0-2BAC-48A4-B327-70338FC4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8EF539A-BC3E-460C-8DD8-AD7DD10F6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1074" y="1603375"/>
            <a:ext cx="3571875" cy="189547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714944A-3CA9-4A3B-9971-EBEA90E45956}"/>
              </a:ext>
            </a:extLst>
          </p:cNvPr>
          <p:cNvCxnSpPr>
            <a:cxnSpLocks/>
          </p:cNvCxnSpPr>
          <p:nvPr/>
        </p:nvCxnSpPr>
        <p:spPr>
          <a:xfrm>
            <a:off x="3361837" y="3606723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1D479-C49F-4D59-8758-046EAA2CCDCA}"/>
              </a:ext>
            </a:extLst>
          </p:cNvPr>
          <p:cNvSpPr txBox="1"/>
          <p:nvPr/>
        </p:nvSpPr>
        <p:spPr>
          <a:xfrm>
            <a:off x="3521074" y="2814773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4F0D3447-240F-4BB7-AF1E-4863AF2D7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2650" y="2332038"/>
          <a:ext cx="1779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4F0D3447-240F-4BB7-AF1E-4863AF2D7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2332038"/>
                        <a:ext cx="177958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EBE43FF-A2CB-4A81-8BC1-660D22FC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913" y="3087316"/>
            <a:ext cx="5247087" cy="227764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67174" y="1085264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828" y="1143141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828" y="1143141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7483391" y="1173281"/>
            <a:ext cx="3978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voltage is affected only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error due to: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1774" y="1588779"/>
          <a:ext cx="962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1774" y="1588779"/>
                        <a:ext cx="9620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8719794" y="1940125"/>
            <a:ext cx="292444" cy="39191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132D3F0-4AF9-4364-B19C-FBE70565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00" y="1319115"/>
            <a:ext cx="6541626" cy="37025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436481-86AE-459F-AF3C-0EC7BCDB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TIA non-ideality: Noise and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36B0AC-E377-4898-8AD3-F1AA9D43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76C32-271D-40B0-9A31-4A88FB34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88AF35F-36C9-4E08-BEC8-F7B523AB103D}"/>
              </a:ext>
            </a:extLst>
          </p:cNvPr>
          <p:cNvCxnSpPr>
            <a:cxnSpLocks/>
          </p:cNvCxnSpPr>
          <p:nvPr/>
        </p:nvCxnSpPr>
        <p:spPr>
          <a:xfrm flipH="1">
            <a:off x="974035" y="1810309"/>
            <a:ext cx="304477" cy="85768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EFDFD8A-E31B-4104-9D3F-071A7F778AF3}"/>
              </a:ext>
            </a:extLst>
          </p:cNvPr>
          <p:cNvCxnSpPr>
            <a:cxnSpLocks/>
          </p:cNvCxnSpPr>
          <p:nvPr/>
        </p:nvCxnSpPr>
        <p:spPr>
          <a:xfrm flipH="1" flipV="1">
            <a:off x="3778813" y="4497294"/>
            <a:ext cx="668619" cy="52438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5607219" y="1335852"/>
            <a:ext cx="919708" cy="47445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533921-6A00-4DCA-A9C1-08E2CC6443BF}"/>
              </a:ext>
            </a:extLst>
          </p:cNvPr>
          <p:cNvSpPr txBox="1"/>
          <p:nvPr/>
        </p:nvSpPr>
        <p:spPr>
          <a:xfrm>
            <a:off x="6699575" y="1005329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noise source of impedance Z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D85F7A5-FA0B-43CC-A503-95CCFE4C9685}"/>
              </a:ext>
            </a:extLst>
          </p:cNvPr>
          <p:cNvSpPr/>
          <p:nvPr/>
        </p:nvSpPr>
        <p:spPr>
          <a:xfrm>
            <a:off x="6806787" y="2008081"/>
            <a:ext cx="867103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BD6737-020E-44CC-A669-E8A6DED71B78}"/>
              </a:ext>
            </a:extLst>
          </p:cNvPr>
          <p:cNvSpPr txBox="1"/>
          <p:nvPr/>
        </p:nvSpPr>
        <p:spPr>
          <a:xfrm>
            <a:off x="7834726" y="1911541"/>
            <a:ext cx="307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Thermal Noise: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E4E7140-4663-4906-BDE3-3B436D6D1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25581"/>
              </p:ext>
            </p:extLst>
          </p:nvPr>
        </p:nvGraphicFramePr>
        <p:xfrm>
          <a:off x="7948511" y="2336800"/>
          <a:ext cx="3046601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E4E7140-4663-4906-BDE3-3B436D6D1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511" y="2336800"/>
                        <a:ext cx="3046601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8E54F7-C95A-47F6-B95A-1A3FE792EB84}"/>
              </a:ext>
            </a:extLst>
          </p:cNvPr>
          <p:cNvSpPr txBox="1"/>
          <p:nvPr/>
        </p:nvSpPr>
        <p:spPr>
          <a:xfrm>
            <a:off x="4447432" y="4899093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voltage of the amplifier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E0DAD0C-DED4-49CA-ABEC-7941BBC3FAAB}"/>
              </a:ext>
            </a:extLst>
          </p:cNvPr>
          <p:cNvSpPr txBox="1"/>
          <p:nvPr/>
        </p:nvSpPr>
        <p:spPr>
          <a:xfrm>
            <a:off x="662339" y="631916"/>
            <a:ext cx="246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current of the amplifier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7B5DC2-AD42-4CC5-872C-5AE23F1AEBC5}"/>
              </a:ext>
            </a:extLst>
          </p:cNvPr>
          <p:cNvSpPr txBox="1"/>
          <p:nvPr/>
        </p:nvSpPr>
        <p:spPr>
          <a:xfrm>
            <a:off x="8432800" y="3585029"/>
            <a:ext cx="325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noise calculations, we will neglect finite gain effects (hypothesis of perfect virtual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9" grpId="0"/>
      <p:bldP spid="20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8F7B8-F36F-4B3F-9996-6779AD72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6" y="13063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sz="3600" i="1" dirty="0"/>
              <a:t>i</a:t>
            </a:r>
            <a:r>
              <a:rPr lang="it-IT" sz="3600" i="1" baseline="-25000" dirty="0"/>
              <a:t>n</a:t>
            </a:r>
            <a:r>
              <a:rPr lang="it-IT" dirty="0"/>
              <a:t> and </a:t>
            </a:r>
            <a:r>
              <a:rPr lang="it-IT" sz="3600" i="1" dirty="0" err="1"/>
              <a:t>v</a:t>
            </a:r>
            <a:r>
              <a:rPr lang="it-IT" sz="3600" i="1" baseline="-25000" dirty="0" err="1"/>
              <a:t>nR</a:t>
            </a:r>
            <a:endParaRPr lang="en-US" sz="3600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5872A1-414E-41F3-AB17-7399B164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9859F4-0B07-4021-920B-750E857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EC1F17D-3B5C-4E88-A684-6775C5F43454}"/>
              </a:ext>
            </a:extLst>
          </p:cNvPr>
          <p:cNvCxnSpPr>
            <a:cxnSpLocks/>
          </p:cNvCxnSpPr>
          <p:nvPr/>
        </p:nvCxnSpPr>
        <p:spPr>
          <a:xfrm flipH="1">
            <a:off x="4595244" y="1730009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E76C95-76FB-44B8-B172-A721B846A0E1}"/>
              </a:ext>
            </a:extLst>
          </p:cNvPr>
          <p:cNvSpPr txBox="1"/>
          <p:nvPr/>
        </p:nvSpPr>
        <p:spPr>
          <a:xfrm>
            <a:off x="2545963" y="158713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BAE0FD7-EBE3-4587-A8B6-AACBA5BEDF3E}"/>
              </a:ext>
            </a:extLst>
          </p:cNvPr>
          <p:cNvCxnSpPr>
            <a:cxnSpLocks/>
          </p:cNvCxnSpPr>
          <p:nvPr/>
        </p:nvCxnSpPr>
        <p:spPr>
          <a:xfrm flipH="1">
            <a:off x="2071812" y="2303635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2265E4B-AE90-44D8-AD34-0051A875C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77673"/>
              </p:ext>
            </p:extLst>
          </p:nvPr>
        </p:nvGraphicFramePr>
        <p:xfrm>
          <a:off x="7049861" y="4917696"/>
          <a:ext cx="3139168" cy="71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28600" progId="Equation.DSMT4">
                  <p:embed/>
                </p:oleObj>
              </mc:Choice>
              <mc:Fallback>
                <p:oleObj name="Equation" r:id="rId2" imgW="9651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2265E4B-AE90-44D8-AD34-0051A875C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61" y="4917696"/>
                        <a:ext cx="3139168" cy="716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2E489-E891-4C8F-B632-C87BAE999D18}"/>
              </a:ext>
            </a:extLst>
          </p:cNvPr>
          <p:cNvSpPr txBox="1"/>
          <p:nvPr/>
        </p:nvSpPr>
        <p:spPr>
          <a:xfrm>
            <a:off x="4955405" y="101110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3CDB092-870F-4023-A49E-DC259A563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3728" y="1657438"/>
            <a:ext cx="6220758" cy="35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662397"/>
          </a:xfrm>
        </p:spPr>
        <p:txBody>
          <a:bodyPr/>
          <a:lstStyle/>
          <a:p>
            <a:r>
              <a:rPr lang="en-US"/>
              <a:t>Sensors that produce a current or a charge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E04AA2A-E1A4-4BD1-90F0-F2E2F9AD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06355"/>
              </p:ext>
            </p:extLst>
          </p:nvPr>
        </p:nvGraphicFramePr>
        <p:xfrm>
          <a:off x="838200" y="1691481"/>
          <a:ext cx="10879318" cy="3886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7506">
                  <a:extLst>
                    <a:ext uri="{9D8B030D-6E8A-4147-A177-3AD203B41FA5}">
                      <a16:colId xmlns:a16="http://schemas.microsoft.com/office/drawing/2014/main" val="4263688944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val="2255809350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val="2856899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Optical sensors (photodiodes)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Infrared, visible and Ultraviolet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Imagers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Opacity (e.g. smoke detectors)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5332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CCD imagers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734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energy particle detectors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Ionizing radiation and particle detection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05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3A280-A3DC-4573-B812-A3E49DB9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the </a:t>
            </a:r>
            <a:r>
              <a:rPr lang="it-IT" dirty="0" err="1"/>
              <a:t>voltage</a:t>
            </a:r>
            <a:r>
              <a:rPr lang="it-IT" dirty="0"/>
              <a:t> source 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E99412-9012-45D1-8A60-78B937EE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9DC9ED-6137-4ABB-AC60-5EF6EE6E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2850AAD-8BF7-4B43-9A19-073E42B4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14481"/>
              </p:ext>
            </p:extLst>
          </p:nvPr>
        </p:nvGraphicFramePr>
        <p:xfrm>
          <a:off x="7041003" y="3429000"/>
          <a:ext cx="34321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82400" progId="Equation.DSMT4">
                  <p:embed/>
                </p:oleObj>
              </mc:Choice>
              <mc:Fallback>
                <p:oleObj name="Equation" r:id="rId2" imgW="11430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D2850AAD-8BF7-4B43-9A19-073E42B43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003" y="3429000"/>
                        <a:ext cx="3432175" cy="139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250FEB5-3BE1-4D9C-BBDC-94B812404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510" y="1529326"/>
            <a:ext cx="5689862" cy="36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1424D-08CD-4E7B-A3B9-8CE3DDE6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output noise voltage and input referred noise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4F374A-4BE7-4D1D-803B-9DB20B3C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6CE958-8E09-4F46-B8C1-4A0595A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08292"/>
              </p:ext>
            </p:extLst>
          </p:nvPr>
        </p:nvGraphicFramePr>
        <p:xfrm>
          <a:off x="5849257" y="1427795"/>
          <a:ext cx="4020458" cy="118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482600" progId="Equation.DSMT4">
                  <p:embed/>
                </p:oleObj>
              </mc:Choice>
              <mc:Fallback>
                <p:oleObj name="Equation" r:id="rId2" imgW="1676400" imgH="482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7C41AFF-FC00-4AB3-BC87-D01451D9C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257" y="1427795"/>
                        <a:ext cx="4020458" cy="1181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831A01E-B724-4516-BC20-8ACA0892B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81737"/>
              </p:ext>
            </p:extLst>
          </p:nvPr>
        </p:nvGraphicFramePr>
        <p:xfrm>
          <a:off x="1407404" y="4240430"/>
          <a:ext cx="5421530" cy="140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482600" progId="Equation.DSMT4">
                  <p:embed/>
                </p:oleObj>
              </mc:Choice>
              <mc:Fallback>
                <p:oleObj name="Equation" r:id="rId4" imgW="1905000" imgH="482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831A01E-B724-4516-BC20-8ACA0892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404" y="4240430"/>
                        <a:ext cx="5421530" cy="140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351A53-38BE-412D-A009-CCA5EEAB7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35678"/>
              </p:ext>
            </p:extLst>
          </p:nvPr>
        </p:nvGraphicFramePr>
        <p:xfrm>
          <a:off x="5859832" y="2637290"/>
          <a:ext cx="1765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351A53-38BE-412D-A009-CCA5EEAB7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832" y="2637290"/>
                        <a:ext cx="17653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BE74B1-1746-468C-8741-2E982BD5D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35188"/>
              </p:ext>
            </p:extLst>
          </p:nvPr>
        </p:nvGraphicFramePr>
        <p:xfrm>
          <a:off x="8672513" y="2616200"/>
          <a:ext cx="22209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431640" progId="Equation.DSMT4">
                  <p:embed/>
                </p:oleObj>
              </mc:Choice>
              <mc:Fallback>
                <p:oleObj name="Equation" r:id="rId8" imgW="9270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BE74B1-1746-468C-8741-2E982BD5D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513" y="2616200"/>
                        <a:ext cx="2220912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07651"/>
              </p:ext>
            </p:extLst>
          </p:nvPr>
        </p:nvGraphicFramePr>
        <p:xfrm>
          <a:off x="7487141" y="4413770"/>
          <a:ext cx="42037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431640" progId="Equation.DSMT4">
                  <p:embed/>
                </p:oleObj>
              </mc:Choice>
              <mc:Fallback>
                <p:oleObj name="Equation" r:id="rId10" imgW="1752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C7C41AFF-FC00-4AB3-BC87-D01451D9C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141" y="4413770"/>
                        <a:ext cx="42037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EEAF309B-5004-4B5A-8164-E4F7F40AC7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052" y="1102202"/>
            <a:ext cx="4762500" cy="26955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9CF638B-6E25-BB01-0531-93654E1E6A70}"/>
              </a:ext>
            </a:extLst>
          </p:cNvPr>
          <p:cNvSpPr/>
          <p:nvPr/>
        </p:nvSpPr>
        <p:spPr>
          <a:xfrm>
            <a:off x="1152719" y="4137218"/>
            <a:ext cx="5930900" cy="1665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1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91AB7-AE4B-4852-B39C-E0EDEBCC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8"/>
            <a:ext cx="10515600" cy="662397"/>
          </a:xfrm>
        </p:spPr>
        <p:txBody>
          <a:bodyPr/>
          <a:lstStyle/>
          <a:p>
            <a:r>
              <a:rPr lang="en-US" dirty="0"/>
              <a:t>TIA used to read capacitive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5032C7-C756-4D72-898A-B1F0F4AD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701E4E-646A-45BA-BC0D-E567821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E57D825-23B2-4E67-B6FB-C64C64B1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969" y="981425"/>
            <a:ext cx="2202589" cy="2452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7B7851-EB07-4462-A811-4D72D971F35C}"/>
              </a:ext>
            </a:extLst>
          </p:cNvPr>
          <p:cNvSpPr txBox="1"/>
          <p:nvPr/>
        </p:nvSpPr>
        <p:spPr>
          <a:xfrm>
            <a:off x="838200" y="3502927"/>
            <a:ext cx="27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capacitive sensor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C67289-B1A3-45B6-BB46-6A5D2E7B2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83158"/>
              </p:ext>
            </p:extLst>
          </p:nvPr>
        </p:nvGraphicFramePr>
        <p:xfrm>
          <a:off x="4262204" y="5499135"/>
          <a:ext cx="2202590" cy="59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215806" progId="Equation.DSMT4">
                  <p:embed/>
                </p:oleObj>
              </mc:Choice>
              <mc:Fallback>
                <p:oleObj name="Equation" r:id="rId4" imgW="888614" imgH="215806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C67289-B1A3-45B6-BB46-6A5D2E7B2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204" y="5499135"/>
                        <a:ext cx="2202590" cy="594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560F7A-B697-4388-98F3-8782DCD73740}"/>
              </a:ext>
            </a:extLst>
          </p:cNvPr>
          <p:cNvSpPr txBox="1"/>
          <p:nvPr/>
        </p:nvSpPr>
        <p:spPr>
          <a:xfrm>
            <a:off x="741688" y="5532675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8508E5F-DA6F-4085-8718-B9D62CF7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75754"/>
              </p:ext>
            </p:extLst>
          </p:nvPr>
        </p:nvGraphicFramePr>
        <p:xfrm>
          <a:off x="4728195" y="1491151"/>
          <a:ext cx="2431983" cy="13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507960" progId="Equation.DSMT4">
                  <p:embed/>
                </p:oleObj>
              </mc:Choice>
              <mc:Fallback>
                <p:oleObj name="Equation" r:id="rId6" imgW="1054080" imgH="5079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8508E5F-DA6F-4085-8718-B9D62CF77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1491151"/>
                        <a:ext cx="2431983" cy="130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80BB52-FA07-4822-958B-398E67531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54021"/>
              </p:ext>
            </p:extLst>
          </p:nvPr>
        </p:nvGraphicFramePr>
        <p:xfrm>
          <a:off x="4728195" y="3073019"/>
          <a:ext cx="24304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482400" progId="Equation.DSMT4">
                  <p:embed/>
                </p:oleObj>
              </mc:Choice>
              <mc:Fallback>
                <p:oleObj name="Equation" r:id="rId8" imgW="105408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80BB52-FA07-4822-958B-398E67531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3073019"/>
                        <a:ext cx="2430462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CDCDF1-9291-4F5C-83F3-3C29E7CE9770}"/>
              </a:ext>
            </a:extLst>
          </p:cNvPr>
          <p:cNvSpPr txBox="1"/>
          <p:nvPr/>
        </p:nvSpPr>
        <p:spPr>
          <a:xfrm>
            <a:off x="7341023" y="1672788"/>
            <a:ext cx="401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Balanced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MEMS accelerometer)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4D0F08-F429-4D62-AA89-AF07549DA5F3}"/>
              </a:ext>
            </a:extLst>
          </p:cNvPr>
          <p:cNvSpPr txBox="1"/>
          <p:nvPr/>
        </p:nvSpPr>
        <p:spPr>
          <a:xfrm>
            <a:off x="7341023" y="3071210"/>
            <a:ext cx="395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Pseudo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pressure sensor)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93B692D-6D37-4BEE-A4B2-F4ED9A4BB25E}"/>
              </a:ext>
            </a:extLst>
          </p:cNvPr>
          <p:cNvSpPr txBox="1"/>
          <p:nvPr/>
        </p:nvSpPr>
        <p:spPr>
          <a:xfrm>
            <a:off x="896013" y="4463944"/>
            <a:ext cx="100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typically a large capacitance which does not vary with X, but is widely affected by process spread and often depends on temperature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629FBAD-303C-4926-9890-4A82D61635E2}"/>
              </a:ext>
            </a:extLst>
          </p:cNvPr>
          <p:cNvCxnSpPr>
            <a:cxnSpLocks/>
          </p:cNvCxnSpPr>
          <p:nvPr/>
        </p:nvCxnSpPr>
        <p:spPr>
          <a:xfrm flipH="1">
            <a:off x="6883531" y="981425"/>
            <a:ext cx="1321678" cy="57295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C667B05-BCC9-41E5-AC7B-EDBE43961D47}"/>
              </a:ext>
            </a:extLst>
          </p:cNvPr>
          <p:cNvSpPr txBox="1"/>
          <p:nvPr/>
        </p:nvSpPr>
        <p:spPr>
          <a:xfrm>
            <a:off x="8285356" y="723387"/>
            <a:ext cx="324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A9AFE-6AC4-40E6-80B2-425FDAFB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0" y="254421"/>
            <a:ext cx="10515600" cy="662397"/>
          </a:xfrm>
        </p:spPr>
        <p:txBody>
          <a:bodyPr/>
          <a:lstStyle/>
          <a:p>
            <a:r>
              <a:rPr lang="en-US"/>
              <a:t>Transformation of 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C into a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40BF36-049F-4623-8C01-7DA29C93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F82F7-5876-417C-9D1F-4071F63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BC47835-29A2-48A7-B7E7-08B0872F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998" y="1808456"/>
            <a:ext cx="4257675" cy="30289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070A045-8668-410F-8106-F117255F4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0683" y="1501481"/>
            <a:ext cx="2058328" cy="232916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4174074-1B83-40A3-BAB7-C847E6935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1835" y="1152525"/>
            <a:ext cx="1943100" cy="268605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DDA2A62-1342-401F-89AB-2801CF2E1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62500"/>
              </p:ext>
            </p:extLst>
          </p:nvPr>
        </p:nvGraphicFramePr>
        <p:xfrm>
          <a:off x="3735660" y="1025395"/>
          <a:ext cx="3171917" cy="6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600" imgH="228600" progId="Equation.DSMT4">
                  <p:embed/>
                </p:oleObj>
              </mc:Choice>
              <mc:Fallback>
                <p:oleObj name="Equation" r:id="rId8" imgW="1244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DDA2A62-1342-401F-89AB-2801CF2E1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660" y="1025395"/>
                        <a:ext cx="3171917" cy="60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A077131-E424-45D4-B0A8-4A39F83D2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7890"/>
              </p:ext>
            </p:extLst>
          </p:nvPr>
        </p:nvGraphicFramePr>
        <p:xfrm>
          <a:off x="2877658" y="5044314"/>
          <a:ext cx="41370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393480" progId="Equation.DSMT4">
                  <p:embed/>
                </p:oleObj>
              </mc:Choice>
              <mc:Fallback>
                <p:oleObj name="Equation" r:id="rId10" imgW="147312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A077131-E424-45D4-B0A8-4A39F83D2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658" y="5044314"/>
                        <a:ext cx="4137025" cy="112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C03CD1B-D962-4153-9CD8-584967BBA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98881"/>
              </p:ext>
            </p:extLst>
          </p:nvPr>
        </p:nvGraphicFramePr>
        <p:xfrm>
          <a:off x="7058839" y="5255150"/>
          <a:ext cx="47450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253800" progId="Equation.DSMT4">
                  <p:embed/>
                </p:oleObj>
              </mc:Choice>
              <mc:Fallback>
                <p:oleObj name="Equation" r:id="rId12" imgW="16887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C03CD1B-D962-4153-9CD8-584967B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839" y="5255150"/>
                        <a:ext cx="4745037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5B0905-0DEB-4980-A50A-C0E5EB572FDF}"/>
              </a:ext>
            </a:extLst>
          </p:cNvPr>
          <p:cNvSpPr txBox="1"/>
          <p:nvPr/>
        </p:nvSpPr>
        <p:spPr>
          <a:xfrm>
            <a:off x="5197328" y="4537017"/>
            <a:ext cx="289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short-circuit current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1BA8711-AF39-42A7-9471-CDE9F5AEA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12134"/>
              </p:ext>
            </p:extLst>
          </p:nvPr>
        </p:nvGraphicFramePr>
        <p:xfrm>
          <a:off x="9053512" y="2562102"/>
          <a:ext cx="2389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228600" progId="Equation.DSMT4">
                  <p:embed/>
                </p:oleObj>
              </mc:Choice>
              <mc:Fallback>
                <p:oleObj name="Equation" r:id="rId14" imgW="85068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1BA8711-AF39-42A7-9471-CDE9F5AEA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512" y="2562102"/>
                        <a:ext cx="238918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28584E4-A05F-4AB9-8761-343D23B60086}"/>
              </a:ext>
            </a:extLst>
          </p:cNvPr>
          <p:cNvCxnSpPr>
            <a:cxnSpLocks/>
          </p:cNvCxnSpPr>
          <p:nvPr/>
        </p:nvCxnSpPr>
        <p:spPr>
          <a:xfrm flipH="1">
            <a:off x="5787483" y="3400847"/>
            <a:ext cx="731523" cy="108666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1B7396E-BF42-40DA-8DFD-58D6E84CF5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735660" y="4767850"/>
            <a:ext cx="1461668" cy="57358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9B49207-50A9-4FB7-8379-C83EB419A1E8}"/>
              </a:ext>
            </a:extLst>
          </p:cNvPr>
          <p:cNvCxnSpPr>
            <a:cxnSpLocks/>
          </p:cNvCxnSpPr>
          <p:nvPr/>
        </p:nvCxnSpPr>
        <p:spPr>
          <a:xfrm>
            <a:off x="8533131" y="2184790"/>
            <a:ext cx="727557" cy="37731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BA76C8F-B6CA-83AA-4C87-B10F13A7F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92366"/>
              </p:ext>
            </p:extLst>
          </p:nvPr>
        </p:nvGraphicFramePr>
        <p:xfrm>
          <a:off x="8153477" y="3789404"/>
          <a:ext cx="356552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444240" progId="Equation.DSMT4">
                  <p:embed/>
                </p:oleObj>
              </mc:Choice>
              <mc:Fallback>
                <p:oleObj name="Equation" r:id="rId16" imgW="126972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BA76C8F-B6CA-83AA-4C87-B10F13A7F0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77" y="3789404"/>
                        <a:ext cx="3565525" cy="1265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749F6DC-80A7-147D-764C-23D40CD638E4}"/>
              </a:ext>
            </a:extLst>
          </p:cNvPr>
          <p:cNvCxnSpPr>
            <a:cxnSpLocks/>
          </p:cNvCxnSpPr>
          <p:nvPr/>
        </p:nvCxnSpPr>
        <p:spPr>
          <a:xfrm>
            <a:off x="10626242" y="3240344"/>
            <a:ext cx="92558" cy="70383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297C1-6175-4BEB-AD8D-48B46AEF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the TIA to read current </a:t>
            </a:r>
            <a:r>
              <a:rPr lang="en-US" b="1" i="1"/>
              <a:t>I</a:t>
            </a:r>
            <a:r>
              <a:rPr lang="en-US" b="1" i="1" baseline="-25000"/>
              <a:t>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97075D-D69D-4AB9-883B-D9917719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BF0F38-6513-4CC9-893A-3EEEC20B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7673195-C413-499D-8D8F-3FD076F6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84" y="948366"/>
            <a:ext cx="6282717" cy="299619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1336809-F57F-4FA2-9340-CD51D1EB0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3101" y="2585170"/>
            <a:ext cx="4105275" cy="2038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B0C09C-47BA-43CC-B474-6995A6379DB2}"/>
              </a:ext>
            </a:extLst>
          </p:cNvPr>
          <p:cNvSpPr txBox="1"/>
          <p:nvPr/>
        </p:nvSpPr>
        <p:spPr>
          <a:xfrm>
            <a:off x="7725940" y="1149869"/>
            <a:ext cx="410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Substituting the Norton  equivalent circuit to the sensor, we have the usual TIA configuration,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Z=R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459438A-3B58-4EAD-B595-B929989E3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56193"/>
              </p:ext>
            </p:extLst>
          </p:nvPr>
        </p:nvGraphicFramePr>
        <p:xfrm>
          <a:off x="518319" y="4355214"/>
          <a:ext cx="704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6560" imgH="253800" progId="Equation.DSMT4">
                  <p:embed/>
                </p:oleObj>
              </mc:Choice>
              <mc:Fallback>
                <p:oleObj name="Equation" r:id="rId6" imgW="28065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459438A-3B58-4EAD-B595-B929989E3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" y="4355214"/>
                        <a:ext cx="704056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A4C061-A942-AB07-BD1C-325664415C89}"/>
              </a:ext>
            </a:extLst>
          </p:cNvPr>
          <p:cNvSpPr txBox="1"/>
          <p:nvPr/>
        </p:nvSpPr>
        <p:spPr>
          <a:xfrm>
            <a:off x="518319" y="5012439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useful signal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C(t) is modulated by sin(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Demodulation is required to extract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C(t)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Synchronous demodulation allows detecting also the sign of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C(t) </a:t>
            </a:r>
          </a:p>
        </p:txBody>
      </p:sp>
    </p:spTree>
    <p:extLst>
      <p:ext uri="{BB962C8B-B14F-4D97-AF65-F5344CB8AC3E}">
        <p14:creationId xmlns:p14="http://schemas.microsoft.com/office/powerpoint/2010/main" val="30493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50ED6-62A9-2D1B-DA9B-58058191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662397"/>
          </a:xfrm>
        </p:spPr>
        <p:txBody>
          <a:bodyPr/>
          <a:lstStyle/>
          <a:p>
            <a:r>
              <a:rPr lang="en-US" dirty="0"/>
              <a:t>A few general considerations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E7576B-FB33-14ED-2177-9FE516A6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317052-F71A-72E7-069E-4B327ECE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5CF278C-A9F3-2DFA-1A37-CB9389D80D17}"/>
              </a:ext>
            </a:extLst>
          </p:cNvPr>
          <p:cNvSpPr/>
          <p:nvPr/>
        </p:nvSpPr>
        <p:spPr>
          <a:xfrm>
            <a:off x="1910818" y="2349458"/>
            <a:ext cx="14986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of  stimulus Vs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F879E57-DE84-5388-B05D-55E36F912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68935"/>
              </p:ext>
            </p:extLst>
          </p:nvPr>
        </p:nvGraphicFramePr>
        <p:xfrm>
          <a:off x="588430" y="2620127"/>
          <a:ext cx="10191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203040" progId="Equation.DSMT4">
                  <p:embed/>
                </p:oleObj>
              </mc:Choice>
              <mc:Fallback>
                <p:oleObj name="Equation" r:id="rId2" imgW="406080" imgH="203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F879E57-DE84-5388-B05D-55E36F912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30" y="2620127"/>
                        <a:ext cx="1019175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F106A4B-AAA1-6E07-5F79-8EB530E29C71}"/>
              </a:ext>
            </a:extLst>
          </p:cNvPr>
          <p:cNvSpPr/>
          <p:nvPr/>
        </p:nvSpPr>
        <p:spPr>
          <a:xfrm>
            <a:off x="4038600" y="2349458"/>
            <a:ext cx="14986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TIA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43B5065-F749-9E23-D1CC-F0F15107D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21125"/>
              </p:ext>
            </p:extLst>
          </p:nvPr>
        </p:nvGraphicFramePr>
        <p:xfrm>
          <a:off x="3548590" y="2137064"/>
          <a:ext cx="3508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43B5065-F749-9E23-D1CC-F0F15107D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590" y="2137064"/>
                        <a:ext cx="350837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CB5D3BD-AC75-74D3-6EED-43AB24788B2D}"/>
              </a:ext>
            </a:extLst>
          </p:cNvPr>
          <p:cNvCxnSpPr>
            <a:endCxn id="9" idx="1"/>
          </p:cNvCxnSpPr>
          <p:nvPr/>
        </p:nvCxnSpPr>
        <p:spPr>
          <a:xfrm>
            <a:off x="1529818" y="2882858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563EEDC-D12F-5971-A77A-C5945C26E98E}"/>
              </a:ext>
            </a:extLst>
          </p:cNvPr>
          <p:cNvCxnSpPr/>
          <p:nvPr/>
        </p:nvCxnSpPr>
        <p:spPr>
          <a:xfrm>
            <a:off x="3548590" y="2870158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B80719C-52F7-AF18-9BC0-0E3E57E14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41369"/>
              </p:ext>
            </p:extLst>
          </p:nvPr>
        </p:nvGraphicFramePr>
        <p:xfrm>
          <a:off x="6123518" y="2520574"/>
          <a:ext cx="9223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53800" progId="Equation.DSMT4">
                  <p:embed/>
                </p:oleObj>
              </mc:Choice>
              <mc:Fallback>
                <p:oleObj name="Equation" r:id="rId6" imgW="3682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6B80719C-52F7-AF18-9BC0-0E3E57E14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518" y="2520574"/>
                        <a:ext cx="922338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243A3F4-B1CD-B5CE-9C9B-BE7F0CBB0B98}"/>
              </a:ext>
            </a:extLst>
          </p:cNvPr>
          <p:cNvCxnSpPr/>
          <p:nvPr/>
        </p:nvCxnSpPr>
        <p:spPr>
          <a:xfrm>
            <a:off x="5703621" y="2882858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3A14D4A-6169-3869-9C6B-D182C24912AB}"/>
              </a:ext>
            </a:extLst>
          </p:cNvPr>
          <p:cNvCxnSpPr/>
          <p:nvPr/>
        </p:nvCxnSpPr>
        <p:spPr>
          <a:xfrm>
            <a:off x="3581929" y="3064892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2529E5A-C134-DC72-8EC7-19C088036AD6}"/>
              </a:ext>
            </a:extLst>
          </p:cNvPr>
          <p:cNvCxnSpPr/>
          <p:nvPr/>
        </p:nvCxnSpPr>
        <p:spPr>
          <a:xfrm>
            <a:off x="3581929" y="3064892"/>
            <a:ext cx="0" cy="499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B403B20F-36AD-2AE1-B45D-2D0594B6E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36790"/>
              </p:ext>
            </p:extLst>
          </p:nvPr>
        </p:nvGraphicFramePr>
        <p:xfrm>
          <a:off x="3527823" y="3360089"/>
          <a:ext cx="380999" cy="70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B403B20F-36AD-2AE1-B45D-2D0594B6E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23" y="3360089"/>
                        <a:ext cx="380999" cy="705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A6B17FC8-7C79-A51E-B6C6-C71B47CF2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30427"/>
              </p:ext>
            </p:extLst>
          </p:nvPr>
        </p:nvGraphicFramePr>
        <p:xfrm>
          <a:off x="2660118" y="1211955"/>
          <a:ext cx="4524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03240" imgH="228600" progId="Equation.DSMT4">
                  <p:embed/>
                </p:oleObj>
              </mc:Choice>
              <mc:Fallback>
                <p:oleObj name="Equation" r:id="rId10" imgW="180324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A6B17FC8-7C79-A51E-B6C6-C71B47CF2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118" y="1211955"/>
                        <a:ext cx="4524375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63DD5E1B-93BA-0509-BA0C-14FD657F70CF}"/>
              </a:ext>
            </a:extLst>
          </p:cNvPr>
          <p:cNvSpPr/>
          <p:nvPr/>
        </p:nvSpPr>
        <p:spPr>
          <a:xfrm rot="16200000">
            <a:off x="5251847" y="1555970"/>
            <a:ext cx="263684" cy="657225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23049B0-644C-1752-EEFC-BAC6C2B0DABA}"/>
              </a:ext>
            </a:extLst>
          </p:cNvPr>
          <p:cNvSpPr txBox="1"/>
          <p:nvPr/>
        </p:nvSpPr>
        <p:spPr>
          <a:xfrm>
            <a:off x="7640054" y="1176536"/>
            <a:ext cx="403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desirable to increase this factor to have a larger signal -to-noise ratio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47241775-DF96-4FFC-BB93-AE49BD4CB5D6}"/>
              </a:ext>
            </a:extLst>
          </p:cNvPr>
          <p:cNvSpPr/>
          <p:nvPr/>
        </p:nvSpPr>
        <p:spPr>
          <a:xfrm>
            <a:off x="5376333" y="1989667"/>
            <a:ext cx="2192867" cy="285983"/>
          </a:xfrm>
          <a:custGeom>
            <a:avLst/>
            <a:gdLst>
              <a:gd name="connsiteX0" fmla="*/ 0 w 2192867"/>
              <a:gd name="connsiteY0" fmla="*/ 0 h 285983"/>
              <a:gd name="connsiteX1" fmla="*/ 262467 w 2192867"/>
              <a:gd name="connsiteY1" fmla="*/ 245533 h 285983"/>
              <a:gd name="connsiteX2" fmla="*/ 626534 w 2192867"/>
              <a:gd name="connsiteY2" fmla="*/ 270933 h 285983"/>
              <a:gd name="connsiteX3" fmla="*/ 1253067 w 2192867"/>
              <a:gd name="connsiteY3" fmla="*/ 93133 h 285983"/>
              <a:gd name="connsiteX4" fmla="*/ 2192867 w 2192867"/>
              <a:gd name="connsiteY4" fmla="*/ 25400 h 28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867" h="285983">
                <a:moveTo>
                  <a:pt x="0" y="0"/>
                </a:moveTo>
                <a:cubicBezTo>
                  <a:pt x="79022" y="100189"/>
                  <a:pt x="158045" y="200378"/>
                  <a:pt x="262467" y="245533"/>
                </a:cubicBezTo>
                <a:cubicBezTo>
                  <a:pt x="366889" y="290688"/>
                  <a:pt x="461434" y="296333"/>
                  <a:pt x="626534" y="270933"/>
                </a:cubicBezTo>
                <a:cubicBezTo>
                  <a:pt x="791634" y="245533"/>
                  <a:pt x="992011" y="134055"/>
                  <a:pt x="1253067" y="93133"/>
                </a:cubicBezTo>
                <a:cubicBezTo>
                  <a:pt x="1514123" y="52211"/>
                  <a:pt x="1853495" y="38805"/>
                  <a:pt x="2192867" y="254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A2E3AB3D-2816-F5F3-B1DD-E3F5B35CE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03855"/>
              </p:ext>
            </p:extLst>
          </p:nvPr>
        </p:nvGraphicFramePr>
        <p:xfrm>
          <a:off x="7726655" y="2933095"/>
          <a:ext cx="25606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482400" progId="Equation.DSMT4">
                  <p:embed/>
                </p:oleObj>
              </mc:Choice>
              <mc:Fallback>
                <p:oleObj name="Equation" r:id="rId12" imgW="1193760" imgH="4824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A2E3AB3D-2816-F5F3-B1DD-E3F5B35CE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655" y="2933095"/>
                        <a:ext cx="2560637" cy="105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E39152E-56A5-9A06-C9E2-709319874585}"/>
              </a:ext>
            </a:extLst>
          </p:cNvPr>
          <p:cNvSpPr txBox="1"/>
          <p:nvPr/>
        </p:nvSpPr>
        <p:spPr>
          <a:xfrm>
            <a:off x="546578" y="4380817"/>
            <a:ext cx="705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must be as large as possible (limited by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DB3524-79D1-F26F-5F9B-F699404DE833}"/>
              </a:ext>
            </a:extLst>
          </p:cNvPr>
          <p:cNvSpPr txBox="1"/>
          <p:nvPr/>
        </p:nvSpPr>
        <p:spPr>
          <a:xfrm>
            <a:off x="588430" y="4930126"/>
            <a:ext cx="705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cannot be too large because the error due to the finite impedance becomes not acceptable.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if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increases: </a:t>
            </a:r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9634CB04-DF66-67C4-D052-3262203E1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84737"/>
              </p:ext>
            </p:extLst>
          </p:nvPr>
        </p:nvGraphicFramePr>
        <p:xfrm>
          <a:off x="7780338" y="4035425"/>
          <a:ext cx="23669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9634CB04-DF66-67C4-D052-3262203E13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035425"/>
                        <a:ext cx="23669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C9AC317F-E85F-BB3F-1FF0-6EB900E8A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808431"/>
              </p:ext>
            </p:extLst>
          </p:nvPr>
        </p:nvGraphicFramePr>
        <p:xfrm>
          <a:off x="7807325" y="4548188"/>
          <a:ext cx="296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431640" progId="Equation.DSMT4">
                  <p:embed/>
                </p:oleObj>
              </mc:Choice>
              <mc:Fallback>
                <p:oleObj name="Equation" r:id="rId16" imgW="1384200" imgH="43164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C9AC317F-E85F-BB3F-1FF0-6EB900E8A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4548188"/>
                        <a:ext cx="2967038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F1D1A440-8472-C51D-A305-836D8D009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908768"/>
              </p:ext>
            </p:extLst>
          </p:nvPr>
        </p:nvGraphicFramePr>
        <p:xfrm>
          <a:off x="7820421" y="5237480"/>
          <a:ext cx="40290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79560" imgH="444240" progId="Equation.DSMT4">
                  <p:embed/>
                </p:oleObj>
              </mc:Choice>
              <mc:Fallback>
                <p:oleObj name="Equation" r:id="rId18" imgW="1879560" imgH="44424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F1D1A440-8472-C51D-A305-836D8D009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421" y="5237480"/>
                        <a:ext cx="4029075" cy="928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arentesi graffa aperta 33">
            <a:extLst>
              <a:ext uri="{FF2B5EF4-FFF2-40B4-BE49-F238E27FC236}">
                <a16:creationId xmlns:a16="http://schemas.microsoft.com/office/drawing/2014/main" id="{36983AD2-260B-3026-69EE-5C79C8E88E40}"/>
              </a:ext>
            </a:extLst>
          </p:cNvPr>
          <p:cNvSpPr/>
          <p:nvPr/>
        </p:nvSpPr>
        <p:spPr>
          <a:xfrm>
            <a:off x="7184493" y="4065220"/>
            <a:ext cx="573965" cy="1973633"/>
          </a:xfrm>
          <a:prstGeom prst="leftBrace">
            <a:avLst>
              <a:gd name="adj1" fmla="val 8333"/>
              <a:gd name="adj2" fmla="val 8532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 animBg="1"/>
      <p:bldP spid="29" grpId="0"/>
      <p:bldP spid="30" grpId="0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43F7D-BF4A-42AD-9177-50501E71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00141"/>
            <a:ext cx="10515600" cy="662397"/>
          </a:xfrm>
        </p:spPr>
        <p:txBody>
          <a:bodyPr/>
          <a:lstStyle/>
          <a:p>
            <a:r>
              <a:rPr lang="en-US" dirty="0"/>
              <a:t>Complete interface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4BA95B-D782-4CCF-B1BF-8BBFBE5F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D98111-0BF3-4450-8CE1-E14277D3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8A169E-3858-4679-A2F2-D460ED71B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32028"/>
              </p:ext>
            </p:extLst>
          </p:nvPr>
        </p:nvGraphicFramePr>
        <p:xfrm>
          <a:off x="762000" y="4725578"/>
          <a:ext cx="4638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253800" progId="Equation.DSMT4">
                  <p:embed/>
                </p:oleObj>
              </mc:Choice>
              <mc:Fallback>
                <p:oleObj name="Equation" r:id="rId2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8A169E-3858-4679-A2F2-D460ED71B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5578"/>
                        <a:ext cx="4638675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BDDB47E-7715-44DB-B09E-4829419DF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69970"/>
              </p:ext>
            </p:extLst>
          </p:nvPr>
        </p:nvGraphicFramePr>
        <p:xfrm>
          <a:off x="762000" y="5378450"/>
          <a:ext cx="5316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BDDB47E-7715-44DB-B09E-4829419DF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78450"/>
                        <a:ext cx="53165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5BAB10E-4FC5-4F59-A194-43F995B96244}"/>
              </a:ext>
            </a:extLst>
          </p:cNvPr>
          <p:cNvSpPr/>
          <p:nvPr/>
        </p:nvSpPr>
        <p:spPr>
          <a:xfrm>
            <a:off x="6604000" y="1872343"/>
            <a:ext cx="2336800" cy="168365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BB51D6-9136-4B3C-90E3-544ECA274D3D}"/>
              </a:ext>
            </a:extLst>
          </p:cNvPr>
          <p:cNvSpPr txBox="1"/>
          <p:nvPr/>
        </p:nvSpPr>
        <p:spPr>
          <a:xfrm>
            <a:off x="6833570" y="879722"/>
            <a:ext cx="373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demodulator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=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787CD62-C436-42DE-B92E-509F70BF1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9712" y="1210853"/>
            <a:ext cx="7934325" cy="32575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8B02459-5DD2-4B5E-91F1-EE0E34D4C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4262" y="793750"/>
            <a:ext cx="828675" cy="1371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57361" y="5446303"/>
            <a:ext cx="178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(ideal TIA)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5243826-0AC0-4EC6-A87D-EB07D957F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3069"/>
              </p:ext>
            </p:extLst>
          </p:nvPr>
        </p:nvGraphicFramePr>
        <p:xfrm>
          <a:off x="7642225" y="4283075"/>
          <a:ext cx="4173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5243826-0AC0-4EC6-A87D-EB07D957F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4283075"/>
                        <a:ext cx="41735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6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500BE-6BF6-4C77-894E-EA865A9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0515600" cy="662397"/>
          </a:xfrm>
        </p:spPr>
        <p:txBody>
          <a:bodyPr/>
          <a:lstStyle/>
          <a:p>
            <a:r>
              <a:rPr lang="en-US"/>
              <a:t>Brief mention to TIA stability issues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57F609-E9BC-4CDD-92A9-1F490A5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67C17C-09F2-4FB5-AF68-DA875371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80DF4EC-F03D-401E-91B2-2AADD119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928159"/>
            <a:ext cx="3471333" cy="172358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6F84484-C0E3-43FA-A13E-36562D5AB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278" y="3454401"/>
            <a:ext cx="3914775" cy="20574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BAF297F-8A3F-4F39-A84A-754687CCC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737" y="867568"/>
            <a:ext cx="4020130" cy="54201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DE17E4-AD33-481B-8BFC-DAC66A8298ED}"/>
              </a:ext>
            </a:extLst>
          </p:cNvPr>
          <p:cNvSpPr txBox="1"/>
          <p:nvPr/>
        </p:nvSpPr>
        <p:spPr>
          <a:xfrm>
            <a:off x="10227733" y="4165600"/>
            <a:ext cx="1596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phase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margin: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E5ED11C-2EFF-42A0-BD54-0442DB349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7666" y="3156586"/>
            <a:ext cx="1123950" cy="6667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CBAA12-FD95-4F3B-9F73-6A1F0D6B2E13}"/>
              </a:ext>
            </a:extLst>
          </p:cNvPr>
          <p:cNvSpPr txBox="1"/>
          <p:nvPr/>
        </p:nvSpPr>
        <p:spPr>
          <a:xfrm>
            <a:off x="3890991" y="2780981"/>
            <a:ext cx="282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 a  zero that reduces the phase lag due to f</a:t>
            </a:r>
            <a:r>
              <a:rPr lang="en-US" sz="2000" baseline="-25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052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1F4CE-80EB-4BA7-80C6-0B8A26C5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657"/>
            <a:ext cx="10515600" cy="662397"/>
          </a:xfrm>
        </p:spPr>
        <p:txBody>
          <a:bodyPr/>
          <a:lstStyle/>
          <a:p>
            <a:r>
              <a:rPr lang="en-US"/>
              <a:t>Resistive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B02630-865D-4BC5-B915-E6558D50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143895-0829-4028-B940-B8A20A6A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DDF494F-38FE-4D94-B65B-77F8A677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32435"/>
              </p:ext>
            </p:extLst>
          </p:nvPr>
        </p:nvGraphicFramePr>
        <p:xfrm>
          <a:off x="482555" y="823065"/>
          <a:ext cx="10430933" cy="5371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7067">
                  <a:extLst>
                    <a:ext uri="{9D8B030D-6E8A-4147-A177-3AD203B41FA5}">
                      <a16:colId xmlns:a16="http://schemas.microsoft.com/office/drawing/2014/main" val="1967915145"/>
                    </a:ext>
                  </a:extLst>
                </a:gridCol>
                <a:gridCol w="3822059">
                  <a:extLst>
                    <a:ext uri="{9D8B030D-6E8A-4147-A177-3AD203B41FA5}">
                      <a16:colId xmlns:a16="http://schemas.microsoft.com/office/drawing/2014/main" val="1706525120"/>
                    </a:ext>
                  </a:extLst>
                </a:gridCol>
                <a:gridCol w="3831807">
                  <a:extLst>
                    <a:ext uri="{9D8B030D-6E8A-4147-A177-3AD203B41FA5}">
                      <a16:colId xmlns:a16="http://schemas.microsoft.com/office/drawing/2014/main" val="4114250333"/>
                    </a:ext>
                  </a:extLst>
                </a:gridCol>
              </a:tblGrid>
              <a:tr h="5462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0118"/>
                  </a:ext>
                </a:extLst>
              </a:tr>
              <a:tr h="1469675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Thermistor and RTDs (Resistive Temperature Detectors)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velocity (e.g. hot wire anemometers)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70770"/>
                  </a:ext>
                </a:extLst>
              </a:tr>
              <a:tr h="146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Strain (strain gauges)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(e.g. electronic scales)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 (barometers)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Altitude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 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88021"/>
                  </a:ext>
                </a:extLst>
              </a:tr>
              <a:tr h="364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Chemi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or vapor concentration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17918"/>
                  </a:ext>
                </a:extLst>
              </a:tr>
              <a:tr h="828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Orientation (e.g. electronic compass)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04608"/>
                  </a:ext>
                </a:extLst>
              </a:tr>
              <a:tr h="18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 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7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0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F4684-A2CA-4763-89EC-AC73003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492225-3777-4708-A571-C5DDAE4F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0E3A64-39A4-45F2-B044-652B296D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6CBF14C-E248-4E8B-B58D-EE7E88F3B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70926"/>
              </p:ext>
            </p:extLst>
          </p:nvPr>
        </p:nvGraphicFramePr>
        <p:xfrm>
          <a:off x="516467" y="1651000"/>
          <a:ext cx="10837332" cy="228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400">
                  <a:extLst>
                    <a:ext uri="{9D8B030D-6E8A-4147-A177-3AD203B41FA5}">
                      <a16:colId xmlns:a16="http://schemas.microsoft.com/office/drawing/2014/main" val="4073000926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val="3497153438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val="2951854587"/>
                    </a:ext>
                  </a:extLst>
                </a:gridCol>
              </a:tblGrid>
              <a:tr h="27801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08034"/>
                  </a:ext>
                </a:extLst>
              </a:tr>
              <a:tr h="375799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(mechanical)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Angular velocity (gyroscopes)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89129"/>
                  </a:ext>
                </a:extLst>
              </a:tr>
              <a:tr h="9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(chemical)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 humidity sensors)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8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5E176BF-2D5A-46B8-8FFF-AADA822329EE}"/>
              </a:ext>
            </a:extLst>
          </p:cNvPr>
          <p:cNvSpPr/>
          <p:nvPr/>
        </p:nvSpPr>
        <p:spPr>
          <a:xfrm>
            <a:off x="2569945" y="1472665"/>
            <a:ext cx="4870383" cy="519764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5D461B7-DA73-49CB-BF55-42F80416AE70}"/>
              </a:ext>
            </a:extLst>
          </p:cNvPr>
          <p:cNvSpPr/>
          <p:nvPr/>
        </p:nvSpPr>
        <p:spPr>
          <a:xfrm>
            <a:off x="2569945" y="1976671"/>
            <a:ext cx="4870383" cy="86278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4DCD463-5AE9-48EF-837D-854522420DBD}"/>
              </a:ext>
            </a:extLst>
          </p:cNvPr>
          <p:cNvSpPr/>
          <p:nvPr/>
        </p:nvSpPr>
        <p:spPr>
          <a:xfrm>
            <a:off x="2569945" y="2839451"/>
            <a:ext cx="4870383" cy="779647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49C1122-5E99-450F-82BA-BFC0D6EDB5CF}"/>
              </a:ext>
            </a:extLst>
          </p:cNvPr>
          <p:cNvSpPr/>
          <p:nvPr/>
        </p:nvSpPr>
        <p:spPr>
          <a:xfrm>
            <a:off x="2569944" y="3594400"/>
            <a:ext cx="4870383" cy="519764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048BB1-548A-4CEB-8E7A-D7235074A9EE}"/>
              </a:ext>
            </a:extLst>
          </p:cNvPr>
          <p:cNvSpPr/>
          <p:nvPr/>
        </p:nvSpPr>
        <p:spPr>
          <a:xfrm>
            <a:off x="2569944" y="4123153"/>
            <a:ext cx="4870383" cy="833858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802A77A-4188-415F-B9D7-B747C30C851C}"/>
              </a:ext>
            </a:extLst>
          </p:cNvPr>
          <p:cNvSpPr/>
          <p:nvPr/>
        </p:nvSpPr>
        <p:spPr>
          <a:xfrm>
            <a:off x="2569944" y="4957011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60B4DD-E857-418D-AE51-267FFB03108E}"/>
              </a:ext>
            </a:extLst>
          </p:cNvPr>
          <p:cNvSpPr/>
          <p:nvPr/>
        </p:nvSpPr>
        <p:spPr>
          <a:xfrm>
            <a:off x="2569943" y="5415297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D81E76-59AC-4BD4-8960-6D743161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Frequently used sensor interfaces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FDC0AE-A18C-4194-8B83-AD85CA4F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9C959C-BB4A-419F-AD33-BCA21C7D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B4E5C27-D2BE-481F-AF57-D6BB86FD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18348"/>
              </p:ext>
            </p:extLst>
          </p:nvPr>
        </p:nvGraphicFramePr>
        <p:xfrm>
          <a:off x="490888" y="1027522"/>
          <a:ext cx="10491537" cy="4840579"/>
        </p:xfrm>
        <a:graphic>
          <a:graphicData uri="http://schemas.openxmlformats.org/drawingml/2006/table">
            <a:tbl>
              <a:tblPr firstRow="1" firstCol="1" bandRow="1"/>
              <a:tblGrid>
                <a:gridCol w="2098308">
                  <a:extLst>
                    <a:ext uri="{9D8B030D-6E8A-4147-A177-3AD203B41FA5}">
                      <a16:colId xmlns:a16="http://schemas.microsoft.com/office/drawing/2014/main" val="1832263194"/>
                    </a:ext>
                  </a:extLst>
                </a:gridCol>
                <a:gridCol w="4883777">
                  <a:extLst>
                    <a:ext uri="{9D8B030D-6E8A-4147-A177-3AD203B41FA5}">
                      <a16:colId xmlns:a16="http://schemas.microsoft.com/office/drawing/2014/main" val="1256354304"/>
                    </a:ext>
                  </a:extLst>
                </a:gridCol>
                <a:gridCol w="3509452">
                  <a:extLst>
                    <a:ext uri="{9D8B030D-6E8A-4147-A177-3AD203B41FA5}">
                      <a16:colId xmlns:a16="http://schemas.microsoft.com/office/drawing/2014/main" val="1527910227"/>
                    </a:ext>
                  </a:extLst>
                </a:gridCol>
              </a:tblGrid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quantity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Interface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05321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 (In-Amp)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56728"/>
                  </a:ext>
                </a:extLst>
              </a:tr>
              <a:tr h="866545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Resistors should be mounted in a Wheatstone bridge configuration or biased by a current.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22792"/>
                  </a:ext>
                </a:extLst>
              </a:tr>
              <a:tr h="787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 must be biased with a voltage in order to produce a current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39198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92195"/>
                  </a:ext>
                </a:extLst>
              </a:tr>
              <a:tr h="787769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Converting capacitance into a current by means of a periodic voltage waveform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95768"/>
                  </a:ext>
                </a:extLst>
              </a:tr>
              <a:tr h="472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094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3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Instrumentation Amplifiers (In-Amps)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A618AF-F344-468B-AD9B-80B55FAC07D5}"/>
              </a:ext>
            </a:extLst>
          </p:cNvPr>
          <p:cNvSpPr txBox="1"/>
          <p:nvPr/>
        </p:nvSpPr>
        <p:spPr>
          <a:xfrm>
            <a:off x="2624592" y="1033405"/>
            <a:ext cx="6572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Required features: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Precise gain (A</a:t>
            </a:r>
            <a:r>
              <a:rPr lang="en-US" sz="2400" b="1" baseline="-25000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High input resistance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r>
              <a:rPr lang="en-US" sz="2400" b="1" dirty="0"/>
              <a:t>Other important features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Differential input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input referred offset voltage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bias currents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input referred voltage and current noise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High CMRR (for differential amplifiers)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bandwidth </a:t>
            </a:r>
            <a:endParaRPr lang="it-IT" sz="2400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0CCFCBA3-5EB7-2A30-CBC2-5D67FC44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625" y="1191651"/>
            <a:ext cx="2072433" cy="16929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FA1CC5-47A5-BCB9-2AF1-C980CD5EC17F}"/>
              </a:ext>
            </a:extLst>
          </p:cNvPr>
          <p:cNvSpPr txBox="1"/>
          <p:nvPr/>
        </p:nvSpPr>
        <p:spPr>
          <a:xfrm>
            <a:off x="7497430" y="1300280"/>
            <a:ext cx="66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005BC3-B082-1180-6C4D-C70D46B06228}"/>
              </a:ext>
            </a:extLst>
          </p:cNvPr>
          <p:cNvSpPr txBox="1"/>
          <p:nvPr/>
        </p:nvSpPr>
        <p:spPr>
          <a:xfrm>
            <a:off x="7505446" y="2235144"/>
            <a:ext cx="6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BDE362-6EAE-1D1E-798F-5A1418F8EFB2}"/>
              </a:ext>
            </a:extLst>
          </p:cNvPr>
          <p:cNvSpPr txBox="1"/>
          <p:nvPr/>
        </p:nvSpPr>
        <p:spPr>
          <a:xfrm>
            <a:off x="9895465" y="1489146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baseline="-250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24DC7E-0494-7C91-5932-EE957E76C800}"/>
              </a:ext>
            </a:extLst>
          </p:cNvPr>
          <p:cNvSpPr txBox="1"/>
          <p:nvPr/>
        </p:nvSpPr>
        <p:spPr>
          <a:xfrm>
            <a:off x="8859248" y="1773479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13BE83-2D91-9456-F9FF-687DB2AB4721}"/>
              </a:ext>
            </a:extLst>
          </p:cNvPr>
          <p:cNvSpPr txBox="1"/>
          <p:nvPr/>
        </p:nvSpPr>
        <p:spPr>
          <a:xfrm>
            <a:off x="8961017" y="2591384"/>
            <a:ext cx="25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Single-Ended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Instrumentation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AEDB1-D8DC-4051-A835-4D5EBE52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0" y="198923"/>
            <a:ext cx="10515600" cy="662397"/>
          </a:xfrm>
        </p:spPr>
        <p:txBody>
          <a:bodyPr/>
          <a:lstStyle/>
          <a:p>
            <a:r>
              <a:rPr lang="en-US" dirty="0"/>
              <a:t>In-amps: errors due to the input noise/offset voltage and currents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AD7587-F326-4680-8223-4B8D921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481862-65CD-4BA2-B98C-18F5136A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 descr="INA2">
            <a:extLst>
              <a:ext uri="{FF2B5EF4-FFF2-40B4-BE49-F238E27FC236}">
                <a16:creationId xmlns:a16="http://schemas.microsoft.com/office/drawing/2014/main" id="{A695CFB9-FA80-49DE-BA18-1164C757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61" y="1760301"/>
            <a:ext cx="5983460" cy="40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72D6128-27AF-4DB5-B964-68E253393398}"/>
              </a:ext>
            </a:extLst>
          </p:cNvPr>
          <p:cNvSpPr/>
          <p:nvPr/>
        </p:nvSpPr>
        <p:spPr>
          <a:xfrm>
            <a:off x="1827836" y="2591298"/>
            <a:ext cx="2210764" cy="34955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922595-C46C-43A8-8BA4-1B4E6FA590A8}"/>
              </a:ext>
            </a:extLst>
          </p:cNvPr>
          <p:cNvSpPr txBox="1"/>
          <p:nvPr/>
        </p:nvSpPr>
        <p:spPr>
          <a:xfrm>
            <a:off x="138896" y="1352581"/>
            <a:ext cx="389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signal source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(Simplified Thevenin equivalent circuit)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9B0FB89-F47C-496D-B6C4-D81065F72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5012" y="4107254"/>
          <a:ext cx="6058788" cy="49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300" imgH="215900" progId="Equation.DSMT4">
                  <p:embed/>
                </p:oleObj>
              </mc:Choice>
              <mc:Fallback>
                <p:oleObj name="Equation" r:id="rId3" imgW="2654300" imgH="2159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9B0FB89-F47C-496D-B6C4-D81065F72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12" y="4107254"/>
                        <a:ext cx="6058788" cy="49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F40FB3A-ECE4-49FC-9391-B30D916BE469}"/>
              </a:ext>
            </a:extLst>
          </p:cNvPr>
          <p:cNvSpPr/>
          <p:nvPr/>
        </p:nvSpPr>
        <p:spPr>
          <a:xfrm>
            <a:off x="5164238" y="2540843"/>
            <a:ext cx="599954" cy="12903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A588098-7080-481E-B95A-B8228A6E6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5012" y="4712847"/>
          <a:ext cx="3044389" cy="49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9200" imgH="190500" progId="Equation.DSMT4">
                  <p:embed/>
                </p:oleObj>
              </mc:Choice>
              <mc:Fallback>
                <p:oleObj name="Equation" r:id="rId5" imgW="1219200" imgH="1905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A588098-7080-481E-B95A-B8228A6E6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12" y="4712847"/>
                        <a:ext cx="3044389" cy="49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EF7ED40-3187-4DC7-977F-065C41F70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565" y="5531340"/>
          <a:ext cx="2813282" cy="50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800" imgH="228600" progId="Equation.DSMT4">
                  <p:embed/>
                </p:oleObj>
              </mc:Choice>
              <mc:Fallback>
                <p:oleObj name="Equation" r:id="rId7" imgW="1320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EF7ED40-3187-4DC7-977F-065C41F70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65" y="5531340"/>
                        <a:ext cx="2813282" cy="50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FD56B9-0959-48F1-8D74-1346FB432DFC}"/>
              </a:ext>
            </a:extLst>
          </p:cNvPr>
          <p:cNvSpPr txBox="1"/>
          <p:nvPr/>
        </p:nvSpPr>
        <p:spPr>
          <a:xfrm>
            <a:off x="9047747" y="5379244"/>
            <a:ext cx="23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Balanced source case (R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73951C-4DE0-4ADD-89A8-5139BC8A4AA0}"/>
              </a:ext>
            </a:extLst>
          </p:cNvPr>
          <p:cNvSpPr txBox="1"/>
          <p:nvPr/>
        </p:nvSpPr>
        <p:spPr>
          <a:xfrm>
            <a:off x="6512142" y="1221861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Signal: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20A8F5C-5D20-49F0-B671-D8B6D8E6A2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1158" y="1223166"/>
          <a:ext cx="1306128" cy="53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90440" progId="Equation.DSMT4">
                  <p:embed/>
                </p:oleObj>
              </mc:Choice>
              <mc:Fallback>
                <p:oleObj name="Equation" r:id="rId9" imgW="469800" imgH="1904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20A8F5C-5D20-49F0-B671-D8B6D8E6A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158" y="1223166"/>
                        <a:ext cx="1306128" cy="537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9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92CE6-7878-4BF5-A38F-DF9BED0C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60" y="114499"/>
            <a:ext cx="10515600" cy="662397"/>
          </a:xfrm>
        </p:spPr>
        <p:txBody>
          <a:bodyPr/>
          <a:lstStyle/>
          <a:p>
            <a:r>
              <a:rPr lang="en-US" dirty="0"/>
              <a:t>Total voltage noise expressions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95F1FC-62BE-4991-8A22-72CDE78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0C6FB3-BF76-4072-89AA-3D354EA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93E25F6-9DFB-4E2F-B3F0-0CAEC6C17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6158" y="1318155"/>
          <a:ext cx="2813282" cy="50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28600" progId="Equation.DSMT4">
                  <p:embed/>
                </p:oleObj>
              </mc:Choice>
              <mc:Fallback>
                <p:oleObj name="Equation" r:id="rId2" imgW="13208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93E25F6-9DFB-4E2F-B3F0-0CAEC6C17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158" y="1318155"/>
                        <a:ext cx="2813282" cy="50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475502-C35C-43DC-A563-0F8C82A945F7}"/>
              </a:ext>
            </a:extLst>
          </p:cNvPr>
          <p:cNvSpPr txBox="1"/>
          <p:nvPr/>
        </p:nvSpPr>
        <p:spPr>
          <a:xfrm>
            <a:off x="1061215" y="1217205"/>
            <a:ext cx="23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Balanced source case (R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9C336-7DCB-46FA-8D99-924490765ACC}"/>
              </a:ext>
            </a:extLst>
          </p:cNvPr>
          <p:cNvSpPr txBox="1"/>
          <p:nvPr/>
        </p:nvSpPr>
        <p:spPr>
          <a:xfrm>
            <a:off x="838200" y="2430684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DC components: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BA482ED-3EE8-4AB0-B899-2860576D0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5374" y="2386970"/>
          <a:ext cx="60563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215640" progId="Equation.DSMT4">
                  <p:embed/>
                </p:oleObj>
              </mc:Choice>
              <mc:Fallback>
                <p:oleObj name="Equation" r:id="rId4" imgW="2844720" imgH="215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BA482ED-3EE8-4AB0-B899-2860576D0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374" y="2386970"/>
                        <a:ext cx="6056313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AE3C2C0-44DF-42AD-8772-8640146492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098419"/>
          <a:ext cx="2215727" cy="54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190440" progId="Equation.DSMT4">
                  <p:embed/>
                </p:oleObj>
              </mc:Choice>
              <mc:Fallback>
                <p:oleObj name="Equation" r:id="rId6" imgW="812520" imgH="1904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AE3C2C0-44DF-42AD-8772-8640146492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419"/>
                        <a:ext cx="2215727" cy="540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012148-E2F4-4B3D-A369-0C8816636CA8}"/>
              </a:ext>
            </a:extLst>
          </p:cNvPr>
          <p:cNvSpPr txBox="1"/>
          <p:nvPr/>
        </p:nvSpPr>
        <p:spPr>
          <a:xfrm>
            <a:off x="795360" y="4101676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components: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A31989-ED3A-4886-93FE-6B5702671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4425" y="3948620"/>
          <a:ext cx="45561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20760" imgH="419040" progId="Equation.DSMT4">
                  <p:embed/>
                </p:oleObj>
              </mc:Choice>
              <mc:Fallback>
                <p:oleObj name="Equation" r:id="rId8" imgW="212076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22A31989-ED3A-4886-93FE-6B5702671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3948620"/>
                        <a:ext cx="4556125" cy="890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86073B-876B-4E8C-B6FF-58EF41E2F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823" y="5315683"/>
          <a:ext cx="4311976" cy="51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06600" imgH="241300" progId="Equation.DSMT4">
                  <p:embed/>
                </p:oleObj>
              </mc:Choice>
              <mc:Fallback>
                <p:oleObj name="Equation" r:id="rId10" imgW="2006600" imgH="2413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A86073B-876B-4E8C-B6FF-58EF41E2F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23" y="5315683"/>
                        <a:ext cx="4311976" cy="510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41AC20B-B513-40EA-A5BE-BAF7DF9BA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4453" y="5579434"/>
          <a:ext cx="2375829" cy="51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900" imgH="241300" progId="Equation.DSMT4">
                  <p:embed/>
                </p:oleObj>
              </mc:Choice>
              <mc:Fallback>
                <p:oleObj name="Equation" r:id="rId12" imgW="1104900" imgH="2413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41AC20B-B513-40EA-A5BE-BAF7DF9BA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453" y="5579434"/>
                        <a:ext cx="2375829" cy="51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564E75-2B01-4647-B5A1-2788BBBF0AF3}"/>
              </a:ext>
            </a:extLst>
          </p:cNvPr>
          <p:cNvSpPr txBox="1"/>
          <p:nvPr/>
        </p:nvSpPr>
        <p:spPr>
          <a:xfrm>
            <a:off x="5680993" y="5045154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uncorrelated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1735638-6FBF-4350-A879-EB1AC6B4EBFF}"/>
              </a:ext>
            </a:extLst>
          </p:cNvPr>
          <p:cNvSpPr/>
          <p:nvPr/>
        </p:nvSpPr>
        <p:spPr>
          <a:xfrm>
            <a:off x="692374" y="2915434"/>
            <a:ext cx="2559291" cy="9650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6985827-4749-4153-BCAA-1C6B35CA0B85}"/>
              </a:ext>
            </a:extLst>
          </p:cNvPr>
          <p:cNvSpPr/>
          <p:nvPr/>
        </p:nvSpPr>
        <p:spPr>
          <a:xfrm>
            <a:off x="5615610" y="5539845"/>
            <a:ext cx="2773016" cy="642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Widescreen</PresentationFormat>
  <Paragraphs>350</Paragraphs>
  <Slides>37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Equazione</vt:lpstr>
      <vt:lpstr>Sensor Interfaces</vt:lpstr>
      <vt:lpstr>Sensors that produce a voltage</vt:lpstr>
      <vt:lpstr>Sensors that produce a current or a charge</vt:lpstr>
      <vt:lpstr>Resistive sensors</vt:lpstr>
      <vt:lpstr>Capacitive sensors</vt:lpstr>
      <vt:lpstr>Frequently used sensor interfaces</vt:lpstr>
      <vt:lpstr>Instrumentation Amplifiers (In-Amps)</vt:lpstr>
      <vt:lpstr>In-amps: errors due to the input noise/offset voltage and currents </vt:lpstr>
      <vt:lpstr>Total voltage noise expressions</vt:lpstr>
      <vt:lpstr>Discrete monolithic In-Amps</vt:lpstr>
      <vt:lpstr>In-Amp with variable gain: Input and Output offset and noise</vt:lpstr>
      <vt:lpstr>Three-Op-Amp Instrumentation Amplifier</vt:lpstr>
      <vt:lpstr>AD 620</vt:lpstr>
      <vt:lpstr>AD 620</vt:lpstr>
      <vt:lpstr>Presentazione standard di PowerPoint</vt:lpstr>
      <vt:lpstr>Interfacing a sensor whose output is a current</vt:lpstr>
      <vt:lpstr>The simplest solution</vt:lpstr>
      <vt:lpstr>Sensitivity vs Accuracy</vt:lpstr>
      <vt:lpstr>A better interface: the Trans-Impedance Amplifier (TIA)</vt:lpstr>
      <vt:lpstr>The op-amp based TIA</vt:lpstr>
      <vt:lpstr>TIA non-idealities</vt:lpstr>
      <vt:lpstr>TIA: input impedance ZIN</vt:lpstr>
      <vt:lpstr>TIA: input impedance ZIN</vt:lpstr>
      <vt:lpstr>TIA input impedance</vt:lpstr>
      <vt:lpstr>Error due to the finite input impedance: (1) error on IZ</vt:lpstr>
      <vt:lpstr>Error due to the finite input impedance: (2) error due to V_IN≠0</vt:lpstr>
      <vt:lpstr>Reducing the 1/A error</vt:lpstr>
      <vt:lpstr>TIA non-ideality: Noise and offset</vt:lpstr>
      <vt:lpstr>Effect of in and vnR</vt:lpstr>
      <vt:lpstr>Effect of the voltage source </vt:lpstr>
      <vt:lpstr>Total output noise voltage and input referred noise current</vt:lpstr>
      <vt:lpstr>TIA used to read capacitive sensors</vt:lpstr>
      <vt:lpstr>Transformation of DC into a current</vt:lpstr>
      <vt:lpstr>Use of the TIA to read current IS</vt:lpstr>
      <vt:lpstr>A few general considerations </vt:lpstr>
      <vt:lpstr>Complete interface</vt:lpstr>
      <vt:lpstr>Brief mention to TIA stability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546</cp:revision>
  <dcterms:created xsi:type="dcterms:W3CDTF">2015-02-03T16:10:37Z</dcterms:created>
  <dcterms:modified xsi:type="dcterms:W3CDTF">2023-09-27T18:44:54Z</dcterms:modified>
</cp:coreProperties>
</file>