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61" r:id="rId3"/>
    <p:sldId id="256" r:id="rId4"/>
    <p:sldId id="257" r:id="rId5"/>
    <p:sldId id="259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EABCC0"/>
    <a:srgbClr val="E1B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A9F2B2-E991-49E0-98E1-4C53D747E4EC}" v="15" dt="2023-09-24T11:20:04.1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3878" autoAdjust="0"/>
  </p:normalViewPr>
  <p:slideViewPr>
    <p:cSldViewPr snapToGrid="0">
      <p:cViewPr varScale="1">
        <p:scale>
          <a:sx n="56" d="100"/>
          <a:sy n="56" d="100"/>
        </p:scale>
        <p:origin x="900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80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olo Bruschi" userId="a75eeb1e-9e8d-421e-bd1f-138b59bb6a61" providerId="ADAL" clId="{F4A9F2B2-E991-49E0-98E1-4C53D747E4EC}"/>
    <pc:docChg chg="undo custSel modSld">
      <pc:chgData name="Paolo Bruschi" userId="a75eeb1e-9e8d-421e-bd1f-138b59bb6a61" providerId="ADAL" clId="{F4A9F2B2-E991-49E0-98E1-4C53D747E4EC}" dt="2023-09-24T11:20:04.175" v="446"/>
      <pc:docMkLst>
        <pc:docMk/>
      </pc:docMkLst>
      <pc:sldChg chg="modAnim">
        <pc:chgData name="Paolo Bruschi" userId="a75eeb1e-9e8d-421e-bd1f-138b59bb6a61" providerId="ADAL" clId="{F4A9F2B2-E991-49E0-98E1-4C53D747E4EC}" dt="2023-09-24T11:19:28.628" v="444"/>
        <pc:sldMkLst>
          <pc:docMk/>
          <pc:sldMk cId="44227817" sldId="257"/>
        </pc:sldMkLst>
      </pc:sldChg>
      <pc:sldChg chg="modSp mod">
        <pc:chgData name="Paolo Bruschi" userId="a75eeb1e-9e8d-421e-bd1f-138b59bb6a61" providerId="ADAL" clId="{F4A9F2B2-E991-49E0-98E1-4C53D747E4EC}" dt="2023-09-24T11:02:38.962" v="279" actId="20577"/>
        <pc:sldMkLst>
          <pc:docMk/>
          <pc:sldMk cId="1201359622" sldId="258"/>
        </pc:sldMkLst>
        <pc:spChg chg="mod">
          <ac:chgData name="Paolo Bruschi" userId="a75eeb1e-9e8d-421e-bd1f-138b59bb6a61" providerId="ADAL" clId="{F4A9F2B2-E991-49E0-98E1-4C53D747E4EC}" dt="2023-09-24T11:02:38.962" v="279" actId="20577"/>
          <ac:spMkLst>
            <pc:docMk/>
            <pc:sldMk cId="1201359622" sldId="258"/>
            <ac:spMk id="3" creationId="{CB569A12-9687-4DFD-8545-E6A2F6AEA247}"/>
          </ac:spMkLst>
        </pc:spChg>
      </pc:sldChg>
      <pc:sldChg chg="addSp delSp modSp mod modAnim">
        <pc:chgData name="Paolo Bruschi" userId="a75eeb1e-9e8d-421e-bd1f-138b59bb6a61" providerId="ADAL" clId="{F4A9F2B2-E991-49E0-98E1-4C53D747E4EC}" dt="2023-09-24T11:20:04.175" v="446"/>
        <pc:sldMkLst>
          <pc:docMk/>
          <pc:sldMk cId="2462907421" sldId="259"/>
        </pc:sldMkLst>
        <pc:spChg chg="mod">
          <ac:chgData name="Paolo Bruschi" userId="a75eeb1e-9e8d-421e-bd1f-138b59bb6a61" providerId="ADAL" clId="{F4A9F2B2-E991-49E0-98E1-4C53D747E4EC}" dt="2023-09-24T11:17:31.159" v="430" actId="1076"/>
          <ac:spMkLst>
            <pc:docMk/>
            <pc:sldMk cId="2462907421" sldId="259"/>
            <ac:spMk id="5" creationId="{75FB5C68-48A1-4EEC-A2B6-A1FDA01E2340}"/>
          </ac:spMkLst>
        </pc:spChg>
        <pc:spChg chg="add mod">
          <ac:chgData name="Paolo Bruschi" userId="a75eeb1e-9e8d-421e-bd1f-138b59bb6a61" providerId="ADAL" clId="{F4A9F2B2-E991-49E0-98E1-4C53D747E4EC}" dt="2023-09-24T11:18:07.047" v="436" actId="1076"/>
          <ac:spMkLst>
            <pc:docMk/>
            <pc:sldMk cId="2462907421" sldId="259"/>
            <ac:spMk id="17" creationId="{49361B3D-4FD1-4FF4-C1B4-853444CFCE15}"/>
          </ac:spMkLst>
        </pc:spChg>
        <pc:spChg chg="add mod">
          <ac:chgData name="Paolo Bruschi" userId="a75eeb1e-9e8d-421e-bd1f-138b59bb6a61" providerId="ADAL" clId="{F4A9F2B2-E991-49E0-98E1-4C53D747E4EC}" dt="2023-09-24T11:15:55.103" v="387" actId="1076"/>
          <ac:spMkLst>
            <pc:docMk/>
            <pc:sldMk cId="2462907421" sldId="259"/>
            <ac:spMk id="19" creationId="{D42A9C55-9334-1795-3AAC-ED744351CD7A}"/>
          </ac:spMkLst>
        </pc:spChg>
        <pc:spChg chg="add mod">
          <ac:chgData name="Paolo Bruschi" userId="a75eeb1e-9e8d-421e-bd1f-138b59bb6a61" providerId="ADAL" clId="{F4A9F2B2-E991-49E0-98E1-4C53D747E4EC}" dt="2023-09-24T11:18:27.854" v="442" actId="20577"/>
          <ac:spMkLst>
            <pc:docMk/>
            <pc:sldMk cId="2462907421" sldId="259"/>
            <ac:spMk id="22" creationId="{437D28B9-BAE2-D055-77D8-FBEE44F18C00}"/>
          </ac:spMkLst>
        </pc:spChg>
        <pc:picChg chg="del">
          <ac:chgData name="Paolo Bruschi" userId="a75eeb1e-9e8d-421e-bd1f-138b59bb6a61" providerId="ADAL" clId="{F4A9F2B2-E991-49E0-98E1-4C53D747E4EC}" dt="2023-09-24T11:09:32.606" v="280" actId="478"/>
          <ac:picMkLst>
            <pc:docMk/>
            <pc:sldMk cId="2462907421" sldId="259"/>
            <ac:picMk id="7" creationId="{CF53D351-2CAD-383F-C0EE-D8C835F257BF}"/>
          </ac:picMkLst>
        </pc:picChg>
        <pc:picChg chg="add mod">
          <ac:chgData name="Paolo Bruschi" userId="a75eeb1e-9e8d-421e-bd1f-138b59bb6a61" providerId="ADAL" clId="{F4A9F2B2-E991-49E0-98E1-4C53D747E4EC}" dt="2023-09-24T11:12:02.806" v="288" actId="1076"/>
          <ac:picMkLst>
            <pc:docMk/>
            <pc:sldMk cId="2462907421" sldId="259"/>
            <ac:picMk id="8" creationId="{22012D31-578D-5EB6-5697-08BEDEC70E79}"/>
          </ac:picMkLst>
        </pc:picChg>
        <pc:picChg chg="add mod">
          <ac:chgData name="Paolo Bruschi" userId="a75eeb1e-9e8d-421e-bd1f-138b59bb6a61" providerId="ADAL" clId="{F4A9F2B2-E991-49E0-98E1-4C53D747E4EC}" dt="2023-09-24T11:15:51.865" v="386" actId="1076"/>
          <ac:picMkLst>
            <pc:docMk/>
            <pc:sldMk cId="2462907421" sldId="259"/>
            <ac:picMk id="11" creationId="{43D9B27B-95DC-624A-46A3-29DA2FD7211B}"/>
          </ac:picMkLst>
        </pc:picChg>
        <pc:picChg chg="del">
          <ac:chgData name="Paolo Bruschi" userId="a75eeb1e-9e8d-421e-bd1f-138b59bb6a61" providerId="ADAL" clId="{F4A9F2B2-E991-49E0-98E1-4C53D747E4EC}" dt="2023-09-24T11:09:35.376" v="281" actId="478"/>
          <ac:picMkLst>
            <pc:docMk/>
            <pc:sldMk cId="2462907421" sldId="259"/>
            <ac:picMk id="13" creationId="{CFA76700-5815-4481-83E0-BF721BD31C0F}"/>
          </ac:picMkLst>
        </pc:picChg>
        <pc:cxnChg chg="mod ord">
          <ac:chgData name="Paolo Bruschi" userId="a75eeb1e-9e8d-421e-bd1f-138b59bb6a61" providerId="ADAL" clId="{F4A9F2B2-E991-49E0-98E1-4C53D747E4EC}" dt="2023-09-24T11:15:59.342" v="388" actId="14100"/>
          <ac:cxnSpMkLst>
            <pc:docMk/>
            <pc:sldMk cId="2462907421" sldId="259"/>
            <ac:cxnSpMk id="9" creationId="{D863312E-11B6-4A38-B135-6612811F6D45}"/>
          </ac:cxnSpMkLst>
        </pc:cxnChg>
        <pc:cxnChg chg="add mod">
          <ac:chgData name="Paolo Bruschi" userId="a75eeb1e-9e8d-421e-bd1f-138b59bb6a61" providerId="ADAL" clId="{F4A9F2B2-E991-49E0-98E1-4C53D747E4EC}" dt="2023-09-24T11:17:47.651" v="434" actId="14100"/>
          <ac:cxnSpMkLst>
            <pc:docMk/>
            <pc:sldMk cId="2462907421" sldId="259"/>
            <ac:cxnSpMk id="14" creationId="{D7376AE9-5228-E078-E607-B36A8A4F9773}"/>
          </ac:cxnSpMkLst>
        </pc:cxnChg>
        <pc:cxnChg chg="add mod">
          <ac:chgData name="Paolo Bruschi" userId="a75eeb1e-9e8d-421e-bd1f-138b59bb6a61" providerId="ADAL" clId="{F4A9F2B2-E991-49E0-98E1-4C53D747E4EC}" dt="2023-09-24T11:18:16.759" v="440" actId="14100"/>
          <ac:cxnSpMkLst>
            <pc:docMk/>
            <pc:sldMk cId="2462907421" sldId="259"/>
            <ac:cxnSpMk id="26" creationId="{7986B40B-10B3-82FC-E60D-E6CFEE6F5977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3D85C-6748-42AF-AD0D-D9EEFB7FEE3A}" type="datetimeFigureOut">
              <a:rPr lang="en-US" smtClean="0"/>
              <a:t>9/24/2023</a:t>
            </a:fld>
            <a:endParaRPr lang="en-US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6E245-BE16-4A03-B1F5-DF75CC6A9830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9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6E245-BE16-4A03-B1F5-DF75CC6A983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068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446B-54F3-48F6-9B1F-FB020EFA5009}" type="datetime1">
              <a:rPr lang="en-US" smtClean="0"/>
              <a:t>9/24/2023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1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C07-B889-4C84-BE01-5296D1E5D696}" type="datetime1">
              <a:rPr lang="en-US" smtClean="0"/>
              <a:t>9/24/2023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4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244338"/>
            <a:ext cx="10515600" cy="4932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3488-E1F7-4B84-8286-16CD033868DD}" type="datetime1">
              <a:rPr lang="en-US" smtClean="0"/>
              <a:t>9/24/2023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5689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473178" y="6356350"/>
            <a:ext cx="880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838200" y="6268825"/>
            <a:ext cx="10515600" cy="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8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ichele.dei@unipi.it" TargetMode="External"/><Relationship Id="rId2" Type="http://schemas.openxmlformats.org/officeDocument/2006/relationships/hyperlink" Target="mailto:paolo.bruschi@unipi.it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lessandro.catania@unipi.i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B569A12-9687-4DFD-8545-E6A2F6AEA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2795"/>
            <a:ext cx="10820400" cy="53765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dirty="0">
                <a:solidFill>
                  <a:schemeClr val="accent5">
                    <a:lumMod val="50000"/>
                  </a:schemeClr>
                </a:solidFill>
              </a:rPr>
              <a:t>Progettazione Mixed </a:t>
            </a:r>
            <a:r>
              <a:rPr lang="it-IT" sz="3600" dirty="0" err="1">
                <a:solidFill>
                  <a:schemeClr val="accent5">
                    <a:lumMod val="50000"/>
                  </a:schemeClr>
                </a:solidFill>
              </a:rPr>
              <a:t>Signal</a:t>
            </a:r>
            <a:endParaRPr lang="it-IT" sz="36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it-IT" sz="3600" dirty="0">
                <a:solidFill>
                  <a:schemeClr val="accent5">
                    <a:lumMod val="50000"/>
                  </a:schemeClr>
                </a:solidFill>
              </a:rPr>
              <a:t>(Design of Mixed </a:t>
            </a:r>
            <a:r>
              <a:rPr lang="it-IT" sz="3600" dirty="0" err="1">
                <a:solidFill>
                  <a:schemeClr val="accent5">
                    <a:lumMod val="50000"/>
                  </a:schemeClr>
                </a:solidFill>
              </a:rPr>
              <a:t>Signal</a:t>
            </a:r>
            <a:r>
              <a:rPr lang="it-IT" sz="36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it-IT" sz="3600" dirty="0" err="1">
                <a:solidFill>
                  <a:schemeClr val="accent5">
                    <a:lumMod val="50000"/>
                  </a:schemeClr>
                </a:solidFill>
              </a:rPr>
              <a:t>Circuits</a:t>
            </a:r>
            <a:r>
              <a:rPr lang="it-IT" sz="3600" dirty="0">
                <a:solidFill>
                  <a:schemeClr val="accent5">
                    <a:lumMod val="50000"/>
                  </a:schemeClr>
                </a:solidFill>
              </a:rPr>
              <a:t> and Systems)</a:t>
            </a:r>
          </a:p>
          <a:p>
            <a:pPr marL="0" indent="0" algn="ctr">
              <a:buNone/>
            </a:pPr>
            <a:endParaRPr lang="it-IT" sz="24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it-IT" dirty="0">
                <a:solidFill>
                  <a:schemeClr val="accent5">
                    <a:lumMod val="50000"/>
                  </a:schemeClr>
                </a:solidFill>
              </a:rPr>
              <a:t>CFU: 9 (90 ore)</a:t>
            </a:r>
          </a:p>
          <a:p>
            <a:pPr marL="0" indent="0" algn="ctr">
              <a:buNone/>
            </a:pPr>
            <a:r>
              <a:rPr lang="it-IT" dirty="0">
                <a:solidFill>
                  <a:schemeClr val="accent5">
                    <a:lumMod val="50000"/>
                  </a:schemeClr>
                </a:solidFill>
              </a:rPr>
              <a:t>A.A. 2023-2024</a:t>
            </a:r>
          </a:p>
          <a:p>
            <a:pPr marL="0" indent="0">
              <a:buNone/>
            </a:pPr>
            <a:endParaRPr lang="it-IT" dirty="0">
              <a:solidFill>
                <a:schemeClr val="accent5">
                  <a:lumMod val="50000"/>
                </a:schemeClr>
              </a:solidFill>
            </a:endParaRPr>
          </a:p>
          <a:p>
            <a:pPr marL="1200150" indent="0">
              <a:buNone/>
            </a:pPr>
            <a:r>
              <a:rPr lang="it-IT" sz="2400" dirty="0">
                <a:solidFill>
                  <a:schemeClr val="accent5">
                    <a:lumMod val="50000"/>
                  </a:schemeClr>
                </a:solidFill>
              </a:rPr>
              <a:t>Teachers: 	 							Ore</a:t>
            </a:r>
          </a:p>
          <a:p>
            <a:pPr marL="1200150" indent="0">
              <a:spcBef>
                <a:spcPts val="1800"/>
              </a:spcBef>
              <a:buNone/>
            </a:pPr>
            <a:r>
              <a:rPr lang="it-IT" sz="2400" dirty="0">
                <a:solidFill>
                  <a:schemeClr val="accent5">
                    <a:lumMod val="50000"/>
                  </a:schemeClr>
                </a:solidFill>
              </a:rPr>
              <a:t> Paolo Bruschi (</a:t>
            </a:r>
            <a:r>
              <a:rPr lang="it-IT" sz="2400" dirty="0">
                <a:solidFill>
                  <a:schemeClr val="accent5">
                    <a:lumMod val="50000"/>
                  </a:schemeClr>
                </a:solidFill>
                <a:hlinkClick r:id="rId2"/>
              </a:rPr>
              <a:t>paolo.bruschi@unipi.it</a:t>
            </a:r>
            <a:r>
              <a:rPr lang="it-IT" sz="2400" dirty="0">
                <a:solidFill>
                  <a:schemeClr val="accent5">
                    <a:lumMod val="50000"/>
                  </a:schemeClr>
                </a:solidFill>
              </a:rPr>
              <a:t>)			 60</a:t>
            </a:r>
          </a:p>
          <a:p>
            <a:pPr marL="1200150" indent="0">
              <a:buNone/>
            </a:pPr>
            <a:r>
              <a:rPr lang="it-IT" sz="2400" dirty="0">
                <a:solidFill>
                  <a:schemeClr val="accent5">
                    <a:lumMod val="50000"/>
                  </a:schemeClr>
                </a:solidFill>
              </a:rPr>
              <a:t> Michele Dei (</a:t>
            </a:r>
            <a:r>
              <a:rPr lang="it-IT" sz="2400" dirty="0">
                <a:solidFill>
                  <a:schemeClr val="accent5">
                    <a:lumMod val="50000"/>
                  </a:schemeClr>
                </a:solidFill>
                <a:hlinkClick r:id="rId3"/>
              </a:rPr>
              <a:t>michele.dei@unipi.it</a:t>
            </a:r>
            <a:r>
              <a:rPr lang="it-IT" sz="2400" dirty="0">
                <a:solidFill>
                  <a:schemeClr val="accent5">
                    <a:lumMod val="50000"/>
                  </a:schemeClr>
                </a:solidFill>
              </a:rPr>
              <a:t>)				 20</a:t>
            </a:r>
          </a:p>
          <a:p>
            <a:pPr marL="1200150" indent="0">
              <a:buNone/>
            </a:pPr>
            <a:r>
              <a:rPr lang="it-IT" sz="2400" dirty="0">
                <a:solidFill>
                  <a:schemeClr val="accent5">
                    <a:lumMod val="50000"/>
                  </a:schemeClr>
                </a:solidFill>
              </a:rPr>
              <a:t> Alessandro Catania (</a:t>
            </a:r>
            <a:r>
              <a:rPr lang="it-IT" sz="2400" dirty="0">
                <a:solidFill>
                  <a:schemeClr val="accent5">
                    <a:lumMod val="50000"/>
                  </a:schemeClr>
                </a:solidFill>
                <a:hlinkClick r:id="rId4"/>
              </a:rPr>
              <a:t>alessandro.catania@unipi.it</a:t>
            </a:r>
            <a:r>
              <a:rPr lang="it-IT" sz="2400" dirty="0">
                <a:solidFill>
                  <a:schemeClr val="accent5">
                    <a:lumMod val="50000"/>
                  </a:schemeClr>
                </a:solidFill>
              </a:rPr>
              <a:t>)		 10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81733B3-0F8B-47B0-A700-D785D7124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D1F2CBE-91EA-4212-BFA9-109F5FAD8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359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12A6445F-4441-4E9C-9A05-6F6711D853FF}"/>
              </a:ext>
            </a:extLst>
          </p:cNvPr>
          <p:cNvSpPr/>
          <p:nvPr/>
        </p:nvSpPr>
        <p:spPr>
          <a:xfrm>
            <a:off x="384097" y="2883755"/>
            <a:ext cx="5943600" cy="3023334"/>
          </a:xfrm>
          <a:prstGeom prst="roundRect">
            <a:avLst>
              <a:gd name="adj" fmla="val 8678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4354079-4D71-4C94-A490-EF32F14F3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07" y="76872"/>
            <a:ext cx="11019183" cy="662397"/>
          </a:xfrm>
        </p:spPr>
        <p:txBody>
          <a:bodyPr>
            <a:noAutofit/>
          </a:bodyPr>
          <a:lstStyle/>
          <a:p>
            <a:r>
              <a:rPr lang="en-US" sz="3600" dirty="0"/>
              <a:t>The Sensor Systems Engineering program (15 CFU) 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69B5BA8-D8D6-4303-9FC9-CF89823D9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1111428-6C5A-4EE1-901E-E727F11B2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A58A345-8639-4686-9D25-45F19D8D1C91}"/>
              </a:ext>
            </a:extLst>
          </p:cNvPr>
          <p:cNvSpPr txBox="1"/>
          <p:nvPr/>
        </p:nvSpPr>
        <p:spPr>
          <a:xfrm>
            <a:off x="1134794" y="950911"/>
            <a:ext cx="9922411" cy="135421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Curriculum: </a:t>
            </a:r>
            <a:r>
              <a:rPr lang="it-IT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Sensor System Engineering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it-IT" sz="2400" dirty="0">
                <a:solidFill>
                  <a:srgbClr val="0872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Sistemi sensoriali per l’automazione, l’ambiente e la salute (6 cfu)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it-IT" sz="2400" dirty="0">
                <a:solidFill>
                  <a:srgbClr val="0872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Progettazione </a:t>
            </a:r>
            <a:r>
              <a:rPr lang="it-IT" sz="2400" i="1" dirty="0">
                <a:solidFill>
                  <a:srgbClr val="0872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mixed </a:t>
            </a:r>
            <a:r>
              <a:rPr lang="it-IT" sz="2400" i="1" dirty="0" err="1">
                <a:solidFill>
                  <a:srgbClr val="0872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signa</a:t>
            </a:r>
            <a:r>
              <a:rPr lang="it-IT" sz="2400" dirty="0" err="1">
                <a:solidFill>
                  <a:srgbClr val="0872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it-IT" sz="2400" dirty="0">
                <a:solidFill>
                  <a:srgbClr val="0872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(9 cfu)</a:t>
            </a:r>
            <a:endParaRPr lang="en-US" sz="2400" dirty="0">
              <a:solidFill>
                <a:srgbClr val="08720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D033AF3-DFB7-41F1-BA92-D62CC2DC1A79}"/>
              </a:ext>
            </a:extLst>
          </p:cNvPr>
          <p:cNvSpPr txBox="1"/>
          <p:nvPr/>
        </p:nvSpPr>
        <p:spPr>
          <a:xfrm>
            <a:off x="637836" y="2958940"/>
            <a:ext cx="5689861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of integrated cells for: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Sensor interfacing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Analog control systems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Analog signal processing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conversion (ADCs &amp; DACs)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and Analog circuit integration</a:t>
            </a:r>
          </a:p>
        </p:txBody>
      </p:sp>
      <p:sp>
        <p:nvSpPr>
          <p:cNvPr id="12" name="Freccia in giù 11">
            <a:extLst>
              <a:ext uri="{FF2B5EF4-FFF2-40B4-BE49-F238E27FC236}">
                <a16:creationId xmlns:a16="http://schemas.microsoft.com/office/drawing/2014/main" id="{2391F01C-4547-47CC-B835-F83980755213}"/>
              </a:ext>
            </a:extLst>
          </p:cNvPr>
          <p:cNvSpPr/>
          <p:nvPr/>
        </p:nvSpPr>
        <p:spPr>
          <a:xfrm>
            <a:off x="2673626" y="2206487"/>
            <a:ext cx="457200" cy="799229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05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3</a:t>
            </a:fld>
            <a:endParaRPr lang="en-US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BFE61051-4A9F-43A9-AD0C-B724519DD094}"/>
              </a:ext>
            </a:extLst>
          </p:cNvPr>
          <p:cNvSpPr txBox="1"/>
          <p:nvPr/>
        </p:nvSpPr>
        <p:spPr>
          <a:xfrm>
            <a:off x="1837362" y="24283"/>
            <a:ext cx="8635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Main Topics (not in chronological order)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7A8A5E7-DF0E-4983-B7F2-7638FC2008A7}"/>
              </a:ext>
            </a:extLst>
          </p:cNvPr>
          <p:cNvSpPr txBox="1"/>
          <p:nvPr/>
        </p:nvSpPr>
        <p:spPr>
          <a:xfrm>
            <a:off x="1013790" y="582124"/>
            <a:ext cx="105951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High level description of a collection of fundamental Analog and Mixed Signal (AMS) systems: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F35C9E5-206B-4FD6-8B04-4E9888CA1730}"/>
              </a:ext>
            </a:extLst>
          </p:cNvPr>
          <p:cNvSpPr txBox="1"/>
          <p:nvPr/>
        </p:nvSpPr>
        <p:spPr>
          <a:xfrm>
            <a:off x="1374913" y="1361886"/>
            <a:ext cx="944217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( Data Acquisition Systems) and elementary sensor interfaces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 for offset and flicker noise cancellation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Fully-differential architectures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Analog Integrated Filters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converters (ADC-DAC)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D85190A1-6661-43C4-A9DE-91FDF03EC96D}"/>
              </a:ext>
            </a:extLst>
          </p:cNvPr>
          <p:cNvSpPr txBox="1"/>
          <p:nvPr/>
        </p:nvSpPr>
        <p:spPr>
          <a:xfrm>
            <a:off x="1013790" y="2882007"/>
            <a:ext cx="10595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Complement of Mixed Signal Analysis &amp; Design Methods 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3B8A9C3C-D7D3-4C2C-BDE9-143BEE5CB7BC}"/>
              </a:ext>
            </a:extLst>
          </p:cNvPr>
          <p:cNvSpPr txBox="1"/>
          <p:nvPr/>
        </p:nvSpPr>
        <p:spPr>
          <a:xfrm>
            <a:off x="1374913" y="3305192"/>
            <a:ext cx="1018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friendly MOSFET and BJT noise models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Useful network theorems (feedback system design, parameter variation effects, ...)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Mixed Signal design flow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CFFD4C14-96B3-4C87-8922-9F103E9FEA5F}"/>
              </a:ext>
            </a:extLst>
          </p:cNvPr>
          <p:cNvSpPr txBox="1"/>
          <p:nvPr/>
        </p:nvSpPr>
        <p:spPr>
          <a:xfrm>
            <a:off x="965200" y="4367022"/>
            <a:ext cx="10595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Transistor level Analysis &amp; Design of main analog cells 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23A01476-6997-4408-A5DD-C7DFA3658CF2}"/>
              </a:ext>
            </a:extLst>
          </p:cNvPr>
          <p:cNvSpPr txBox="1"/>
          <p:nvPr/>
        </p:nvSpPr>
        <p:spPr>
          <a:xfrm>
            <a:off x="1374913" y="4871335"/>
            <a:ext cx="1018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Elementary blocks: Switches and Current Mirrors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Operational amplifiers (S/E and Fully-Differential)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Integrated Comparators</a:t>
            </a:r>
          </a:p>
        </p:txBody>
      </p:sp>
    </p:spTree>
    <p:extLst>
      <p:ext uri="{BB962C8B-B14F-4D97-AF65-F5344CB8AC3E}">
        <p14:creationId xmlns:p14="http://schemas.microsoft.com/office/powerpoint/2010/main" val="95242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  <p:bldP spid="10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Experimental Lectures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FE06167-A645-441B-8521-F0FDA425520D}"/>
              </a:ext>
            </a:extLst>
          </p:cNvPr>
          <p:cNvSpPr txBox="1"/>
          <p:nvPr/>
        </p:nvSpPr>
        <p:spPr>
          <a:xfrm>
            <a:off x="921341" y="1130911"/>
            <a:ext cx="1078411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AutoNum type="arabicParenR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and Simulation of a few important analog blocks (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LTSpice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457200">
              <a:spcAft>
                <a:spcPts val="600"/>
              </a:spcAft>
              <a:buAutoNum type="arabicParenR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Experiments performed by the teacher with dedicated analog circuits and computer-controlled oscilloscopes / signal generators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E9A73D01-2F66-48A9-899A-1378991F5F99}"/>
              </a:ext>
            </a:extLst>
          </p:cNvPr>
          <p:cNvSpPr txBox="1">
            <a:spLocks/>
          </p:cNvSpPr>
          <p:nvPr/>
        </p:nvSpPr>
        <p:spPr>
          <a:xfrm>
            <a:off x="838199" y="2511573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600" dirty="0"/>
              <a:t>Final Exam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2436615-DBC5-41A9-B441-5114F00AE62A}"/>
              </a:ext>
            </a:extLst>
          </p:cNvPr>
          <p:cNvSpPr txBox="1"/>
          <p:nvPr/>
        </p:nvSpPr>
        <p:spPr>
          <a:xfrm>
            <a:off x="921340" y="3220071"/>
            <a:ext cx="1078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AutoNum type="arabicParenR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oral: typically, two questions (transistor-level topic + system level topic) </a:t>
            </a: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753DF886-91F6-4018-8883-829077F64C24}"/>
              </a:ext>
            </a:extLst>
          </p:cNvPr>
          <p:cNvSpPr txBox="1">
            <a:spLocks/>
          </p:cNvSpPr>
          <p:nvPr/>
        </p:nvSpPr>
        <p:spPr>
          <a:xfrm>
            <a:off x="838199" y="4097170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600" dirty="0"/>
              <a:t>Suggested Prerequisites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E1D44B59-DA6B-4390-91A6-549DF9CC1D6D}"/>
              </a:ext>
            </a:extLst>
          </p:cNvPr>
          <p:cNvSpPr txBox="1"/>
          <p:nvPr/>
        </p:nvSpPr>
        <p:spPr>
          <a:xfrm>
            <a:off x="921339" y="4786534"/>
            <a:ext cx="10784115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AutoNum type="arabicParenR"/>
            </a:pP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Progettazione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Sistemi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Microelettronici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(PSM)</a:t>
            </a:r>
          </a:p>
          <a:p>
            <a:pPr marL="457200" indent="-457200">
              <a:spcAft>
                <a:spcPts val="600"/>
              </a:spcAft>
              <a:buAutoNum type="arabicParenR"/>
            </a:pP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Elettronica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Analogica</a:t>
            </a: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2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75FC36-A9EC-42BE-A529-3229DD0FD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Didattic material 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9CD860D-D6D2-45D7-80EC-5C6347358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501EC43-218E-46EF-BB4E-4A5362C43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5FB5C68-48A1-4EEC-A2B6-A1FDA01E2340}"/>
              </a:ext>
            </a:extLst>
          </p:cNvPr>
          <p:cNvSpPr txBox="1"/>
          <p:nvPr/>
        </p:nvSpPr>
        <p:spPr>
          <a:xfrm>
            <a:off x="696685" y="1025240"/>
            <a:ext cx="1065711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From teacher's web page: (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http://www2.ing.unipi.it/~a008309)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http://www2.ing.unipi.it/~a008309/mat_stud/lista_dida.html 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22012D31-578D-5EB6-5697-08BEDEC70E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581232"/>
            <a:ext cx="4088514" cy="1876445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43D9B27B-95DC-624A-46A3-29DA2FD721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3710" y="2361003"/>
            <a:ext cx="6014703" cy="3127082"/>
          </a:xfrm>
          <a:prstGeom prst="rect">
            <a:avLst/>
          </a:prstGeom>
        </p:spPr>
      </p:pic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D863312E-11B6-4A38-B135-6612811F6D45}"/>
              </a:ext>
            </a:extLst>
          </p:cNvPr>
          <p:cNvCxnSpPr>
            <a:cxnSpLocks/>
          </p:cNvCxnSpPr>
          <p:nvPr/>
        </p:nvCxnSpPr>
        <p:spPr>
          <a:xfrm>
            <a:off x="1947211" y="3532014"/>
            <a:ext cx="3539547" cy="666700"/>
          </a:xfrm>
          <a:prstGeom prst="straightConnector1">
            <a:avLst/>
          </a:prstGeom>
          <a:ln w="412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D7376AE9-5228-E078-E607-B36A8A4F9773}"/>
              </a:ext>
            </a:extLst>
          </p:cNvPr>
          <p:cNvCxnSpPr>
            <a:cxnSpLocks/>
          </p:cNvCxnSpPr>
          <p:nvPr/>
        </p:nvCxnSpPr>
        <p:spPr>
          <a:xfrm>
            <a:off x="696685" y="2055618"/>
            <a:ext cx="891126" cy="0"/>
          </a:xfrm>
          <a:prstGeom prst="straightConnector1">
            <a:avLst/>
          </a:prstGeom>
          <a:ln w="412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49361B3D-4FD1-4FF4-C1B4-853444CFCE15}"/>
              </a:ext>
            </a:extLst>
          </p:cNvPr>
          <p:cNvSpPr txBox="1"/>
          <p:nvPr/>
        </p:nvSpPr>
        <p:spPr>
          <a:xfrm>
            <a:off x="463147" y="4577462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 years </a:t>
            </a:r>
          </a:p>
          <a:p>
            <a:pPr algn="l"/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</a:t>
            </a:r>
          </a:p>
        </p:txBody>
      </p:sp>
      <p:sp>
        <p:nvSpPr>
          <p:cNvPr id="19" name="Parentesi graffa aperta 18">
            <a:extLst>
              <a:ext uri="{FF2B5EF4-FFF2-40B4-BE49-F238E27FC236}">
                <a16:creationId xmlns:a16="http://schemas.microsoft.com/office/drawing/2014/main" id="{D42A9C55-9334-1795-3AAC-ED744351CD7A}"/>
              </a:ext>
            </a:extLst>
          </p:cNvPr>
          <p:cNvSpPr/>
          <p:nvPr/>
        </p:nvSpPr>
        <p:spPr>
          <a:xfrm>
            <a:off x="5680710" y="3099226"/>
            <a:ext cx="415290" cy="2198976"/>
          </a:xfrm>
          <a:prstGeom prst="leftBrace">
            <a:avLst>
              <a:gd name="adj1" fmla="val 46901"/>
              <a:gd name="adj2" fmla="val 50000"/>
            </a:avLst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437D28B9-BAE2-D055-77D8-FBEE44F18C00}"/>
              </a:ext>
            </a:extLst>
          </p:cNvPr>
          <p:cNvSpPr txBox="1"/>
          <p:nvPr/>
        </p:nvSpPr>
        <p:spPr>
          <a:xfrm>
            <a:off x="4229599" y="5408459"/>
            <a:ext cx="53078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This-year material</a:t>
            </a:r>
          </a:p>
          <a:p>
            <a:pPr algn="l"/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(will be made available progressively)</a:t>
            </a:r>
          </a:p>
          <a:p>
            <a:pPr algn="l"/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7986B40B-10B3-82FC-E60D-E6CFEE6F5977}"/>
              </a:ext>
            </a:extLst>
          </p:cNvPr>
          <p:cNvCxnSpPr>
            <a:cxnSpLocks/>
          </p:cNvCxnSpPr>
          <p:nvPr/>
        </p:nvCxnSpPr>
        <p:spPr>
          <a:xfrm flipV="1">
            <a:off x="874753" y="4091940"/>
            <a:ext cx="713058" cy="478937"/>
          </a:xfrm>
          <a:prstGeom prst="straightConnector1">
            <a:avLst/>
          </a:prstGeom>
          <a:ln w="412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907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 animBg="1"/>
      <p:bldP spid="22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2400" dirty="0" smtClean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419</Words>
  <Application>Microsoft Office PowerPoint</Application>
  <PresentationFormat>Widescreen</PresentationFormat>
  <Paragraphs>63</Paragraphs>
  <Slides>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Tema di Office</vt:lpstr>
      <vt:lpstr>Presentazione standard di PowerPoint</vt:lpstr>
      <vt:lpstr>The Sensor Systems Engineering program (15 CFU) </vt:lpstr>
      <vt:lpstr>Presentazione standard di PowerPoint</vt:lpstr>
      <vt:lpstr>Experimental Lectures</vt:lpstr>
      <vt:lpstr>Didattic material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Paolo Bruschi</cp:lastModifiedBy>
  <cp:revision>434</cp:revision>
  <dcterms:created xsi:type="dcterms:W3CDTF">2015-02-03T16:10:37Z</dcterms:created>
  <dcterms:modified xsi:type="dcterms:W3CDTF">2023-09-24T11:20:04Z</dcterms:modified>
</cp:coreProperties>
</file>