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317" r:id="rId3"/>
    <p:sldId id="318" r:id="rId4"/>
    <p:sldId id="320" r:id="rId5"/>
    <p:sldId id="324" r:id="rId6"/>
    <p:sldId id="321" r:id="rId7"/>
    <p:sldId id="323" r:id="rId8"/>
    <p:sldId id="322" r:id="rId9"/>
    <p:sldId id="325"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6800"/>
    <a:srgbClr val="E40082"/>
    <a:srgbClr val="006B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712" autoAdjust="0"/>
  </p:normalViewPr>
  <p:slideViewPr>
    <p:cSldViewPr snapToGrid="0">
      <p:cViewPr varScale="1">
        <p:scale>
          <a:sx n="90" d="100"/>
          <a:sy n="90" d="100"/>
        </p:scale>
        <p:origin x="2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sz="3600"/>
            </a:lvl1p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contenuto 2"/>
          <p:cNvSpPr>
            <a:spLocks noGrp="1"/>
          </p:cNvSpPr>
          <p:nvPr>
            <p:ph idx="1"/>
          </p:nvPr>
        </p:nvSpPr>
        <p:spPr/>
        <p:txBody>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10"/>
          </p:nvPr>
        </p:nvSpPr>
        <p:spPr/>
        <p:txBody>
          <a:bodyPr/>
          <a:lstStyle/>
          <a:p>
            <a:fld id="{C1D8446B-54F3-48F6-9B1F-FB020EFA5009}" type="datetime1">
              <a:rPr lang="en-US" smtClean="0"/>
              <a:t>11/3/2022</a:t>
            </a:fld>
            <a:endParaRPr lang="en-US" dirty="0"/>
          </a:p>
        </p:txBody>
      </p:sp>
      <p:sp>
        <p:nvSpPr>
          <p:cNvPr id="5" name="Segnaposto piè di pagina 4"/>
          <p:cNvSpPr>
            <a:spLocks noGrp="1"/>
          </p:cNvSpPr>
          <p:nvPr>
            <p:ph type="ftr" sz="quarter" idx="11"/>
          </p:nvPr>
        </p:nvSpPr>
        <p:spPr/>
        <p:txBody>
          <a:bodyPr/>
          <a:lstStyle/>
          <a:p>
            <a:r>
              <a:rPr lang="en-US" dirty="0"/>
              <a:t>P. Bruschi – Microelectronic System Design</a:t>
            </a:r>
          </a:p>
        </p:txBody>
      </p:sp>
      <p:sp>
        <p:nvSpPr>
          <p:cNvPr id="6" name="Segnaposto numero diapositiva 5"/>
          <p:cNvSpPr>
            <a:spLocks noGrp="1"/>
          </p:cNvSpPr>
          <p:nvPr>
            <p:ph type="sldNum" sz="quarter" idx="12"/>
          </p:nvPr>
        </p:nvSpPr>
        <p:spPr/>
        <p:txBody>
          <a:bodyPr/>
          <a:lstStyle/>
          <a:p>
            <a:fld id="{02055017-B6DE-4C35-A63B-40EADAC97849}" type="slidenum">
              <a:rPr lang="en-US" smtClean="0"/>
              <a:t>‹#›</a:t>
            </a:fld>
            <a:endParaRPr lang="en-US" dirty="0"/>
          </a:p>
        </p:txBody>
      </p:sp>
    </p:spTree>
    <p:extLst>
      <p:ext uri="{BB962C8B-B14F-4D97-AF65-F5344CB8AC3E}">
        <p14:creationId xmlns:p14="http://schemas.microsoft.com/office/powerpoint/2010/main" val="5833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662FCC07-B889-4C84-BE01-5296D1E5D696}" type="datetime1">
              <a:rPr lang="en-US" smtClean="0"/>
              <a:t>11/3/2022</a:t>
            </a:fld>
            <a:endParaRPr lang="en-US" dirty="0"/>
          </a:p>
        </p:txBody>
      </p:sp>
      <p:sp>
        <p:nvSpPr>
          <p:cNvPr id="4" name="Segnaposto piè di pagina 3"/>
          <p:cNvSpPr>
            <a:spLocks noGrp="1"/>
          </p:cNvSpPr>
          <p:nvPr>
            <p:ph type="ftr" sz="quarter" idx="11"/>
          </p:nvPr>
        </p:nvSpPr>
        <p:spPr/>
        <p:txBody>
          <a:bodyPr/>
          <a:lstStyle/>
          <a:p>
            <a:r>
              <a:rPr lang="en-US" dirty="0"/>
              <a:t>P. Bruschi – Microelectronic System Design</a:t>
            </a:r>
          </a:p>
        </p:txBody>
      </p:sp>
      <p:sp>
        <p:nvSpPr>
          <p:cNvPr id="5" name="Segnaposto numero diapositiva 4"/>
          <p:cNvSpPr>
            <a:spLocks noGrp="1"/>
          </p:cNvSpPr>
          <p:nvPr>
            <p:ph type="sldNum" sz="quarter" idx="12"/>
          </p:nvPr>
        </p:nvSpPr>
        <p:spPr/>
        <p:txBody>
          <a:bodyPr/>
          <a:lstStyle/>
          <a:p>
            <a:fld id="{02055017-B6DE-4C35-A63B-40EADAC97849}" type="slidenum">
              <a:rPr lang="en-US" smtClean="0"/>
              <a:t>‹#›</a:t>
            </a:fld>
            <a:endParaRPr lang="en-US" dirty="0"/>
          </a:p>
        </p:txBody>
      </p:sp>
    </p:spTree>
    <p:extLst>
      <p:ext uri="{BB962C8B-B14F-4D97-AF65-F5344CB8AC3E}">
        <p14:creationId xmlns:p14="http://schemas.microsoft.com/office/powerpoint/2010/main" val="487366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662397"/>
          </a:xfrm>
          <a:prstGeom prst="rect">
            <a:avLst/>
          </a:prstGeom>
        </p:spPr>
        <p:txBody>
          <a:bodyPr vert="horz" lIns="91440" tIns="45720" rIns="91440" bIns="45720" rtlCol="0" anchor="ctr">
            <a:normAutofit/>
          </a:bodyPr>
          <a:lstStyle/>
          <a:p>
            <a:r>
              <a:rPr lang="en-US" noProof="0" dirty="0"/>
              <a:t>Fare </a:t>
            </a:r>
            <a:r>
              <a:rPr lang="en-US" noProof="0" dirty="0" err="1"/>
              <a:t>clic</a:t>
            </a:r>
            <a:r>
              <a:rPr lang="en-US" noProof="0" dirty="0"/>
              <a:t> per </a:t>
            </a:r>
            <a:r>
              <a:rPr lang="en-US" noProof="0" dirty="0" err="1"/>
              <a:t>modificare</a:t>
            </a:r>
            <a:r>
              <a:rPr lang="en-US" noProof="0" dirty="0"/>
              <a:t> lo stile del </a:t>
            </a:r>
            <a:r>
              <a:rPr lang="en-US" noProof="0" dirty="0" err="1"/>
              <a:t>titolo</a:t>
            </a:r>
            <a:endParaRPr lang="en-US" noProof="0" dirty="0"/>
          </a:p>
        </p:txBody>
      </p:sp>
      <p:sp>
        <p:nvSpPr>
          <p:cNvPr id="3" name="Segnaposto testo 2"/>
          <p:cNvSpPr>
            <a:spLocks noGrp="1"/>
          </p:cNvSpPr>
          <p:nvPr>
            <p:ph type="body" idx="1"/>
          </p:nvPr>
        </p:nvSpPr>
        <p:spPr>
          <a:xfrm>
            <a:off x="838200" y="1244338"/>
            <a:ext cx="10515600" cy="4932625"/>
          </a:xfrm>
          <a:prstGeom prst="rect">
            <a:avLst/>
          </a:prstGeom>
        </p:spPr>
        <p:txBody>
          <a:bodyPr vert="horz" lIns="91440" tIns="45720" rIns="91440" bIns="45720" rtlCol="0">
            <a:normAutofit/>
          </a:bodyPr>
          <a:lstStyle/>
          <a:p>
            <a:pPr lvl="0"/>
            <a:r>
              <a:rPr lang="en-US" noProof="0" dirty="0"/>
              <a:t>Fare </a:t>
            </a:r>
            <a:r>
              <a:rPr lang="en-US" noProof="0" dirty="0" err="1"/>
              <a:t>clic</a:t>
            </a:r>
            <a:r>
              <a:rPr lang="en-US" noProof="0" dirty="0"/>
              <a:t> per </a:t>
            </a:r>
            <a:r>
              <a:rPr lang="en-US" noProof="0" dirty="0" err="1"/>
              <a:t>modificare</a:t>
            </a:r>
            <a:r>
              <a:rPr lang="en-US" noProof="0" dirty="0"/>
              <a:t> </a:t>
            </a:r>
            <a:r>
              <a:rPr lang="en-US" noProof="0" dirty="0" err="1"/>
              <a:t>stili</a:t>
            </a:r>
            <a:r>
              <a:rPr lang="en-US" noProof="0" dirty="0"/>
              <a:t> del </a:t>
            </a:r>
            <a:r>
              <a:rPr lang="en-US" noProof="0" dirty="0" err="1"/>
              <a:t>testo</a:t>
            </a:r>
            <a:r>
              <a:rPr lang="en-US" noProof="0" dirty="0"/>
              <a:t> </a:t>
            </a:r>
            <a:r>
              <a:rPr lang="en-US" noProof="0" dirty="0" err="1"/>
              <a:t>dello</a:t>
            </a:r>
            <a:r>
              <a:rPr lang="en-US" noProof="0" dirty="0"/>
              <a:t> schema</a:t>
            </a:r>
          </a:p>
          <a:p>
            <a:pPr lvl="1"/>
            <a:r>
              <a:rPr lang="en-US" noProof="0" dirty="0"/>
              <a:t>Secondo </a:t>
            </a:r>
            <a:r>
              <a:rPr lang="en-US" noProof="0" dirty="0" err="1"/>
              <a:t>livello</a:t>
            </a:r>
            <a:endParaRPr lang="en-US" noProof="0" dirty="0"/>
          </a:p>
          <a:p>
            <a:pPr lvl="2"/>
            <a:r>
              <a:rPr lang="en-US" noProof="0" dirty="0" err="1"/>
              <a:t>Terzo</a:t>
            </a:r>
            <a:r>
              <a:rPr lang="en-US" noProof="0" dirty="0"/>
              <a:t> </a:t>
            </a:r>
            <a:r>
              <a:rPr lang="en-US" noProof="0" dirty="0" err="1"/>
              <a:t>livello</a:t>
            </a:r>
            <a:endParaRPr lang="en-US" noProof="0" dirty="0"/>
          </a:p>
          <a:p>
            <a:pPr lvl="3"/>
            <a:r>
              <a:rPr lang="en-US" noProof="0" dirty="0"/>
              <a:t>Quarto </a:t>
            </a:r>
            <a:r>
              <a:rPr lang="en-US" noProof="0" dirty="0" err="1"/>
              <a:t>livello</a:t>
            </a:r>
            <a:endParaRPr lang="en-US" noProof="0" dirty="0"/>
          </a:p>
          <a:p>
            <a:pPr lvl="4"/>
            <a:r>
              <a:rPr lang="en-US" noProof="0" dirty="0" err="1"/>
              <a:t>Quinto</a:t>
            </a:r>
            <a:r>
              <a:rPr lang="en-US" noProof="0" dirty="0"/>
              <a:t> </a:t>
            </a:r>
            <a:r>
              <a:rPr lang="en-US" noProof="0" dirty="0" err="1"/>
              <a:t>livello</a:t>
            </a:r>
            <a:endParaRPr lang="en-US" noProof="0" dirty="0"/>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3488-E1F7-4B84-8286-16CD033868DD}" type="datetime1">
              <a:rPr lang="en-US" smtClean="0"/>
              <a:t>11/3/2022</a:t>
            </a:fld>
            <a:endParaRPr lang="en-US" dirty="0"/>
          </a:p>
        </p:txBody>
      </p:sp>
      <p:sp>
        <p:nvSpPr>
          <p:cNvPr id="5" name="Segnaposto piè di pagina 4"/>
          <p:cNvSpPr>
            <a:spLocks noGrp="1"/>
          </p:cNvSpPr>
          <p:nvPr>
            <p:ph type="ftr" sz="quarter" idx="3"/>
          </p:nvPr>
        </p:nvSpPr>
        <p:spPr>
          <a:xfrm>
            <a:off x="4038600" y="6356350"/>
            <a:ext cx="5689862" cy="365125"/>
          </a:xfrm>
          <a:prstGeom prst="rect">
            <a:avLst/>
          </a:prstGeom>
        </p:spPr>
        <p:txBody>
          <a:bodyPr vert="horz" lIns="91440" tIns="45720" rIns="91440" bIns="45720" rtlCol="0" anchor="ctr"/>
          <a:lstStyle>
            <a:lvl1pPr algn="ctr">
              <a:defRPr sz="2000">
                <a:solidFill>
                  <a:schemeClr val="tx1"/>
                </a:solidFill>
                <a:latin typeface="Arial" panose="020B0604020202020204" pitchFamily="34" charset="0"/>
                <a:cs typeface="Arial" panose="020B0604020202020204" pitchFamily="34" charset="0"/>
              </a:defRPr>
            </a:lvl1pPr>
          </a:lstStyle>
          <a:p>
            <a:r>
              <a:rPr lang="en-US" dirty="0"/>
              <a:t>P. Bruschi – Microelectronic System Design</a:t>
            </a:r>
          </a:p>
        </p:txBody>
      </p:sp>
      <p:sp>
        <p:nvSpPr>
          <p:cNvPr id="6" name="Segnaposto numero diapositiva 5"/>
          <p:cNvSpPr>
            <a:spLocks noGrp="1"/>
          </p:cNvSpPr>
          <p:nvPr>
            <p:ph type="sldNum" sz="quarter" idx="4"/>
          </p:nvPr>
        </p:nvSpPr>
        <p:spPr>
          <a:xfrm>
            <a:off x="10473178" y="6356350"/>
            <a:ext cx="8806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55017-B6DE-4C35-A63B-40EADAC97849}" type="slidenum">
              <a:rPr lang="en-US" smtClean="0"/>
              <a:t>‹#›</a:t>
            </a:fld>
            <a:endParaRPr lang="en-US" dirty="0"/>
          </a:p>
        </p:txBody>
      </p:sp>
      <p:cxnSp>
        <p:nvCxnSpPr>
          <p:cNvPr id="8" name="Connettore 1 7"/>
          <p:cNvCxnSpPr/>
          <p:nvPr userDrawn="1"/>
        </p:nvCxnSpPr>
        <p:spPr>
          <a:xfrm>
            <a:off x="838200" y="6268825"/>
            <a:ext cx="10515600" cy="0"/>
          </a:xfrm>
          <a:prstGeom prst="line">
            <a:avLst/>
          </a:prstGeom>
          <a:ln w="349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94202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Steady State (PSS)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592516" y="3555560"/>
            <a:ext cx="11006965" cy="2846933"/>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en-GB"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Useful</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to study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several</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number</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driven</a:t>
            </a:r>
            <a:r>
              <a:rPr lang="it-IT" sz="2400" dirty="0">
                <a:solidFill>
                  <a:prstClr val="black"/>
                </a:solidFill>
                <a:latin typeface="Arial" panose="020B0604020202020204" pitchFamily="34" charset="0"/>
                <a:cs typeface="Arial" panose="020B0604020202020204" pitchFamily="34" charset="0"/>
              </a:rPr>
              <a:t> by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large-</a:t>
            </a:r>
            <a:r>
              <a:rPr lang="it-IT" sz="2400" dirty="0" err="1">
                <a:solidFill>
                  <a:prstClr val="black"/>
                </a:solidFill>
                <a:latin typeface="Arial" panose="020B0604020202020204" pitchFamily="34" charset="0"/>
                <a:cs typeface="Arial" panose="020B0604020202020204" pitchFamily="34" charset="0"/>
              </a:rPr>
              <a:t>signal</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excitations</a:t>
            </a:r>
            <a:r>
              <a:rPr lang="it-IT" sz="2400" dirty="0">
                <a:solidFill>
                  <a:prstClr val="black"/>
                </a:solidFill>
                <a:latin typeface="Arial" panose="020B0604020202020204" pitchFamily="34" charset="0"/>
                <a:cs typeface="Arial" panose="020B0604020202020204" pitchFamily="34" charset="0"/>
              </a:rPr>
              <a:t>. Some </a:t>
            </a:r>
            <a:r>
              <a:rPr lang="it-IT" sz="2400" dirty="0" err="1">
                <a:solidFill>
                  <a:prstClr val="black"/>
                </a:solidFill>
                <a:latin typeface="Arial" panose="020B0604020202020204" pitchFamily="34" charset="0"/>
                <a:cs typeface="Arial" panose="020B0604020202020204" pitchFamily="34" charset="0"/>
              </a:rPr>
              <a:t>examples</a:t>
            </a:r>
            <a:r>
              <a:rPr lang="it-IT" sz="2400" dirty="0">
                <a:solidFill>
                  <a:prstClr val="black"/>
                </a:solidFill>
                <a:latin typeface="Arial" panose="020B0604020202020204" pitchFamily="34" charset="0"/>
                <a:cs typeface="Arial" panose="020B0604020202020204" pitchFamily="34" charset="0"/>
              </a:rPr>
              <a:t>:</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it-IT" sz="2400" dirty="0">
                <a:solidFill>
                  <a:prstClr val="black"/>
                </a:solidFill>
                <a:latin typeface="Arial" panose="020B0604020202020204" pitchFamily="34" charset="0"/>
                <a:cs typeface="Arial" panose="020B0604020202020204" pitchFamily="34" charset="0"/>
              </a:rPr>
              <a:t>RF </a:t>
            </a:r>
            <a:r>
              <a:rPr lang="it-IT" sz="2400" dirty="0" err="1">
                <a:solidFill>
                  <a:prstClr val="black"/>
                </a:solidFill>
                <a:latin typeface="Arial" panose="020B0604020202020204" pitchFamily="34" charset="0"/>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oscillators</a:t>
            </a:r>
            <a:r>
              <a:rPr lang="it-IT" sz="2400" dirty="0">
                <a:solidFill>
                  <a:prstClr val="black"/>
                </a:solidFill>
                <a:latin typeface="Arial" panose="020B0604020202020204" pitchFamily="34" charset="0"/>
                <a:cs typeface="Arial" panose="020B0604020202020204" pitchFamily="34" charset="0"/>
              </a:rPr>
              <a:t>, </a:t>
            </a:r>
            <a:r>
              <a:rPr lang="en-GB" sz="2400" dirty="0">
                <a:solidFill>
                  <a:prstClr val="black"/>
                </a:solidFill>
                <a:latin typeface="Arial" panose="020B0604020202020204" pitchFamily="34" charset="0"/>
                <a:cs typeface="Arial" panose="020B0604020202020204" pitchFamily="34" charset="0"/>
              </a:rPr>
              <a:t>mixers</a:t>
            </a:r>
            <a:r>
              <a:rPr lang="it-IT" sz="2400" dirty="0">
                <a:solidFill>
                  <a:prstClr val="black"/>
                </a:solidFill>
                <a:latin typeface="Arial" panose="020B0604020202020204" pitchFamily="34" charset="0"/>
                <a:cs typeface="Arial" panose="020B0604020202020204" pitchFamily="34" charset="0"/>
              </a:rPr>
              <a:t>, PLL...</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Power Electronics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dc-dc </a:t>
            </a:r>
            <a:r>
              <a:rPr lang="it-IT" sz="2400" dirty="0" err="1">
                <a:solidFill>
                  <a:prstClr val="black"/>
                </a:solidFill>
                <a:latin typeface="Arial" panose="020B0604020202020204" pitchFamily="34" charset="0"/>
                <a:cs typeface="Arial" panose="020B0604020202020204" pitchFamily="34" charset="0"/>
              </a:rPr>
              <a:t>converters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rectifiers</a:t>
            </a:r>
            <a:r>
              <a:rPr lang="it-IT" sz="2400" dirty="0">
                <a:solidFill>
                  <a:prstClr val="black"/>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Analog</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switched-capacitor</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amplifiers</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chopper </a:t>
            </a:r>
            <a:r>
              <a:rPr kumimoji="0" lang="it-IT"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amplifiers</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asellaDiTesto 4">
            <a:extLst>
              <a:ext uri="{FF2B5EF4-FFF2-40B4-BE49-F238E27FC236}">
                <a16:creationId xmlns:a16="http://schemas.microsoft.com/office/drawing/2014/main" id="{3A4766AC-2164-9951-4155-D18CF8B4704D}"/>
              </a:ext>
            </a:extLst>
          </p:cNvPr>
          <p:cNvSpPr txBox="1"/>
          <p:nvPr/>
        </p:nvSpPr>
        <p:spPr>
          <a:xfrm>
            <a:off x="592517" y="1485372"/>
            <a:ext cx="11006965" cy="156966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it-IT" sz="2400" dirty="0">
                <a:solidFill>
                  <a:prstClr val="black"/>
                </a:solidFill>
                <a:latin typeface="Arial" panose="020B0604020202020204" pitchFamily="34" charset="0"/>
                <a:cs typeface="Arial" panose="020B0604020202020204" pitchFamily="34" charset="0"/>
              </a:rPr>
              <a:t>PSS </a:t>
            </a:r>
            <a:r>
              <a:rPr lang="it-IT" sz="2400" dirty="0" err="1">
                <a:solidFill>
                  <a:prstClr val="black"/>
                </a:solidFill>
                <a:latin typeface="Arial" panose="020B0604020202020204" pitchFamily="34" charset="0"/>
                <a:cs typeface="Arial" panose="020B0604020202020204" pitchFamily="34" charset="0"/>
              </a:rPr>
              <a:t>is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equivalent</a:t>
            </a:r>
            <a:r>
              <a:rPr lang="it-IT" sz="2400" dirty="0">
                <a:solidFill>
                  <a:prstClr val="black"/>
                </a:solidFill>
                <a:latin typeface="Arial" panose="020B0604020202020204" pitchFamily="34" charset="0"/>
                <a:cs typeface="Arial" panose="020B0604020202020204" pitchFamily="34" charset="0"/>
              </a:rPr>
              <a:t> of DC </a:t>
            </a:r>
            <a:r>
              <a:rPr lang="it-IT" sz="2400" dirty="0" err="1">
                <a:solidFill>
                  <a:prstClr val="black"/>
                </a:solidFill>
                <a:latin typeface="Arial" panose="020B0604020202020204" pitchFamily="34" charset="0"/>
                <a:cs typeface="Arial" panose="020B0604020202020204" pitchFamily="34" charset="0"/>
              </a:rPr>
              <a:t>analysis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but</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applied</a:t>
            </a:r>
            <a:r>
              <a:rPr lang="it-IT" sz="2400" dirty="0">
                <a:solidFill>
                  <a:prstClr val="black"/>
                </a:solidFill>
                <a:latin typeface="Arial" panose="020B0604020202020204" pitchFamily="34" charset="0"/>
                <a:cs typeface="Arial" panose="020B0604020202020204" pitchFamily="34" charset="0"/>
              </a:rPr>
              <a:t> to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circuits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finds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steady-state </a:t>
            </a:r>
            <a:r>
              <a:rPr lang="it-IT" sz="2400" dirty="0" err="1">
                <a:solidFill>
                  <a:prstClr val="black"/>
                </a:solidFill>
                <a:latin typeface="Arial" panose="020B0604020202020204" pitchFamily="34" charset="0"/>
                <a:cs typeface="Arial" panose="020B0604020202020204" pitchFamily="34" charset="0"/>
              </a:rPr>
              <a:t>response</a:t>
            </a:r>
            <a:r>
              <a:rPr lang="it-IT" sz="2400" dirty="0">
                <a:solidFill>
                  <a:prstClr val="black"/>
                </a:solidFill>
                <a:latin typeface="Arial" panose="020B0604020202020204" pitchFamily="34" charset="0"/>
                <a:cs typeface="Arial" panose="020B0604020202020204" pitchFamily="34" charset="0"/>
              </a:rPr>
              <a:t> of a </a:t>
            </a:r>
            <a:r>
              <a:rPr lang="it-IT" sz="2400" dirty="0" err="1">
                <a:solidFill>
                  <a:prstClr val="black"/>
                </a:solidFill>
                <a:latin typeface="Arial" panose="020B0604020202020204" pitchFamily="34" charset="0"/>
                <a:cs typeface="Arial" panose="020B0604020202020204" pitchFamily="34" charset="0"/>
              </a:rPr>
              <a:t>circuit</a:t>
            </a:r>
            <a:r>
              <a:rPr lang="it-IT" sz="2400" dirty="0">
                <a:solidFill>
                  <a:prstClr val="black"/>
                </a:solidFill>
                <a:latin typeface="Arial" panose="020B0604020202020204" pitchFamily="34" charset="0"/>
                <a:cs typeface="Arial" panose="020B0604020202020204" pitchFamily="34" charset="0"/>
              </a:rPr>
              <a:t> and </a:t>
            </a:r>
            <a:r>
              <a:rPr lang="it-IT" sz="2400" dirty="0" err="1">
                <a:solidFill>
                  <a:prstClr val="black"/>
                </a:solidFill>
                <a:latin typeface="Arial" panose="020B0604020202020204" pitchFamily="34" charset="0"/>
                <a:cs typeface="Arial" panose="020B0604020202020204" pitchFamily="34" charset="0"/>
              </a:rPr>
              <a:t>evalutes</a:t>
            </a:r>
            <a:r>
              <a:rPr lang="it-IT" sz="2400" dirty="0">
                <a:solidFill>
                  <a:prstClr val="black"/>
                </a:solidFill>
                <a:latin typeface="Arial" panose="020B0604020202020204" pitchFamily="34" charset="0"/>
                <a:cs typeface="Arial" panose="020B0604020202020204" pitchFamily="34" charset="0"/>
              </a:rPr>
              <a:t> the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operating</a:t>
            </a:r>
            <a:r>
              <a:rPr lang="it-IT" sz="2400" dirty="0">
                <a:solidFill>
                  <a:prstClr val="black"/>
                </a:solidFill>
                <a:latin typeface="Arial" panose="020B0604020202020204" pitchFamily="34" charset="0"/>
                <a:cs typeface="Arial" panose="020B0604020202020204" pitchFamily="34" charset="0"/>
              </a:rPr>
              <a:t> point. The steady-state </a:t>
            </a:r>
            <a:r>
              <a:rPr lang="it-IT" sz="2400" dirty="0" err="1">
                <a:solidFill>
                  <a:prstClr val="black"/>
                </a:solidFill>
                <a:latin typeface="Arial" panose="020B0604020202020204" pitchFamily="34" charset="0"/>
                <a:cs typeface="Arial" panose="020B0604020202020204" pitchFamily="34" charset="0"/>
              </a:rPr>
              <a:t>solution</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then</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linearized</a:t>
            </a:r>
            <a:r>
              <a:rPr lang="it-IT" sz="2400" dirty="0">
                <a:solidFill>
                  <a:prstClr val="black"/>
                </a:solidFill>
                <a:latin typeface="Arial" panose="020B0604020202020204" pitchFamily="34" charset="0"/>
                <a:cs typeface="Arial" panose="020B0604020202020204" pitchFamily="34" charset="0"/>
              </a:rPr>
              <a:t> for time-</a:t>
            </a:r>
            <a:r>
              <a:rPr lang="it-IT" sz="2400" dirty="0" err="1">
                <a:solidFill>
                  <a:prstClr val="black"/>
                </a:solidFill>
                <a:latin typeface="Arial" panose="020B0604020202020204" pitchFamily="34" charset="0"/>
                <a:cs typeface="Arial" panose="020B0604020202020204" pitchFamily="34" charset="0"/>
              </a:rPr>
              <a:t>varying</a:t>
            </a:r>
            <a:r>
              <a:rPr lang="it-IT" sz="2400" dirty="0">
                <a:solidFill>
                  <a:prstClr val="black"/>
                </a:solidFill>
                <a:latin typeface="Arial" panose="020B0604020202020204" pitchFamily="34" charset="0"/>
                <a:cs typeface="Arial" panose="020B0604020202020204" pitchFamily="34" charset="0"/>
              </a:rPr>
              <a:t> small-</a:t>
            </a:r>
            <a:r>
              <a:rPr lang="it-IT" sz="2400" dirty="0" err="1">
                <a:solidFill>
                  <a:prstClr val="black"/>
                </a:solidFill>
                <a:latin typeface="Arial" panose="020B0604020202020204" pitchFamily="34" charset="0"/>
                <a:cs typeface="Arial" panose="020B0604020202020204" pitchFamily="34" charset="0"/>
              </a:rPr>
              <a:t>signal</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analysis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as</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AC (PAC), </a:t>
            </a:r>
            <a:r>
              <a:rPr lang="it-IT" sz="2400" dirty="0" err="1">
                <a:solidFill>
                  <a:prstClr val="black"/>
                </a:solidFill>
                <a:latin typeface="Arial" panose="020B0604020202020204" pitchFamily="34" charset="0"/>
                <a:cs typeface="Arial" panose="020B0604020202020204" pitchFamily="34" charset="0"/>
              </a:rPr>
              <a:t>Periodic</a:t>
            </a:r>
            <a:r>
              <a:rPr lang="it-IT" sz="2400" dirty="0">
                <a:solidFill>
                  <a:prstClr val="black"/>
                </a:solidFill>
                <a:latin typeface="Arial" panose="020B0604020202020204" pitchFamily="34" charset="0"/>
                <a:cs typeface="Arial" panose="020B0604020202020204" pitchFamily="34" charset="0"/>
              </a:rPr>
              <a:t> </a:t>
            </a:r>
            <a:r>
              <a:rPr lang="it-IT" sz="2400" dirty="0" err="1">
                <a:solidFill>
                  <a:prstClr val="black"/>
                </a:solidFill>
                <a:latin typeface="Arial" panose="020B0604020202020204" pitchFamily="34" charset="0"/>
                <a:cs typeface="Arial" panose="020B0604020202020204" pitchFamily="34" charset="0"/>
              </a:rPr>
              <a:t>Noise</a:t>
            </a:r>
            <a:r>
              <a:rPr lang="it-IT" sz="2400" dirty="0">
                <a:solidFill>
                  <a:prstClr val="black"/>
                </a:solidFill>
                <a:latin typeface="Arial" panose="020B0604020202020204" pitchFamily="34" charset="0"/>
                <a:cs typeface="Arial" panose="020B0604020202020204" pitchFamily="34" charset="0"/>
              </a:rPr>
              <a:t> (PNOISE)…</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61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Steady State (PSS)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51670"/>
            <a:ext cx="11006965" cy="907941"/>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Need</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to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find</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the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solution</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of the following system </a:t>
            </a:r>
            <a:r>
              <a:rPr kumimoji="0" lang="it-IT"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equations</a:t>
            </a:r>
            <a:r>
              <a:rPr kumimoji="0" lang="it-IT"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ECAC3F27-5C89-82A9-6FCC-DE02F5F08D96}"/>
                  </a:ext>
                </a:extLst>
              </p:cNvPr>
              <p:cNvSpPr txBox="1"/>
              <p:nvPr/>
            </p:nvSpPr>
            <p:spPr>
              <a:xfrm>
                <a:off x="880889" y="2267198"/>
                <a:ext cx="3201710" cy="11791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GB" sz="2400" i="1" smtClean="0">
                              <a:latin typeface="Cambria Math" panose="02040503050406030204" pitchFamily="18" charset="0"/>
                              <a:cs typeface="Arial" panose="020B0604020202020204" pitchFamily="34" charset="0"/>
                            </a:rPr>
                          </m:ctrlPr>
                        </m:dPr>
                        <m:e>
                          <m:eqArr>
                            <m:eqArrPr>
                              <m:ctrlPr>
                                <a:rPr lang="en-GB" sz="2400" i="1" smtClean="0">
                                  <a:latin typeface="Cambria Math" panose="02040503050406030204" pitchFamily="18" charset="0"/>
                                  <a:cs typeface="Arial" panose="020B0604020202020204" pitchFamily="34" charset="0"/>
                                </a:rPr>
                              </m:ctrlPr>
                            </m:eqArrPr>
                            <m:e>
                              <m:f>
                                <m:fPr>
                                  <m:ctrlPr>
                                    <a:rPr lang="en-GB" sz="2400" i="1" smtClean="0">
                                      <a:latin typeface="Cambria Math" panose="02040503050406030204" pitchFamily="18" charset="0"/>
                                      <a:cs typeface="Arial" panose="020B0604020202020204" pitchFamily="34" charset="0"/>
                                    </a:rPr>
                                  </m:ctrlPr>
                                </m:fPr>
                                <m:num>
                                  <m:r>
                                    <a:rPr lang="it-IT" sz="2400" b="0" i="1" smtClean="0">
                                      <a:latin typeface="Cambria Math" panose="02040503050406030204" pitchFamily="18" charset="0"/>
                                      <a:cs typeface="Arial" panose="020B0604020202020204" pitchFamily="34" charset="0"/>
                                    </a:rPr>
                                    <m:t>𝑑</m:t>
                                  </m:r>
                                </m:num>
                                <m:den>
                                  <m:r>
                                    <a:rPr lang="it-IT" sz="2400" b="0" i="1" smtClean="0">
                                      <a:latin typeface="Cambria Math" panose="02040503050406030204" pitchFamily="18" charset="0"/>
                                      <a:cs typeface="Arial" panose="020B0604020202020204" pitchFamily="34" charset="0"/>
                                    </a:rPr>
                                    <m:t>𝑑𝑡</m:t>
                                  </m:r>
                                </m:den>
                              </m:f>
                              <m:r>
                                <a:rPr lang="it-IT" sz="2400" b="0" i="1" smtClean="0">
                                  <a:latin typeface="Cambria Math" panose="02040503050406030204" pitchFamily="18" charset="0"/>
                                  <a:cs typeface="Arial" panose="020B0604020202020204" pitchFamily="34" charset="0"/>
                                </a:rPr>
                                <m:t>𝑞</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𝑡</m:t>
                                  </m:r>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𝑗</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𝑡</m:t>
                                  </m:r>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e>
                              </m:d>
                              <m:r>
                                <a:rPr lang="it-IT" sz="2400" b="0" i="1" smtClean="0">
                                  <a:latin typeface="Cambria Math" panose="02040503050406030204" pitchFamily="18" charset="0"/>
                                  <a:cs typeface="Arial" panose="020B0604020202020204" pitchFamily="34" charset="0"/>
                                </a:rPr>
                                <m:t>=0</m:t>
                              </m:r>
                            </m:e>
                            <m:e>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0</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𝑇</m:t>
                                  </m:r>
                                </m:e>
                              </m:d>
                              <m:r>
                                <a:rPr lang="it-IT" sz="2400" b="0" i="1" smtClean="0">
                                  <a:latin typeface="Cambria Math" panose="02040503050406030204" pitchFamily="18" charset="0"/>
                                  <a:cs typeface="Arial" panose="020B0604020202020204" pitchFamily="34" charset="0"/>
                                </a:rPr>
                                <m:t>=0</m:t>
                              </m:r>
                            </m:e>
                          </m:eqArr>
                        </m:e>
                      </m:d>
                    </m:oMath>
                  </m:oMathPara>
                </a14:m>
                <a:endParaRPr lang="en-GB" sz="2400" dirty="0">
                  <a:latin typeface="Arial" panose="020B0604020202020204" pitchFamily="34" charset="0"/>
                  <a:cs typeface="Arial" panose="020B0604020202020204" pitchFamily="34" charset="0"/>
                </a:endParaRPr>
              </a:p>
            </p:txBody>
          </p:sp>
        </mc:Choice>
        <mc:Fallback xmlns="">
          <p:sp>
            <p:nvSpPr>
              <p:cNvPr id="5" name="CasellaDiTesto 4">
                <a:extLst>
                  <a:ext uri="{FF2B5EF4-FFF2-40B4-BE49-F238E27FC236}">
                    <a16:creationId xmlns:a16="http://schemas.microsoft.com/office/drawing/2014/main" id="{ECAC3F27-5C89-82A9-6FCC-DE02F5F08D96}"/>
                  </a:ext>
                </a:extLst>
              </p:cNvPr>
              <p:cNvSpPr txBox="1">
                <a:spLocks noRot="1" noChangeAspect="1" noMove="1" noResize="1" noEditPoints="1" noAdjustHandles="1" noChangeArrowheads="1" noChangeShapeType="1" noTextEdit="1"/>
              </p:cNvSpPr>
              <p:nvPr/>
            </p:nvSpPr>
            <p:spPr>
              <a:xfrm>
                <a:off x="880889" y="2267198"/>
                <a:ext cx="3201710" cy="1179105"/>
              </a:xfrm>
              <a:prstGeom prst="rect">
                <a:avLst/>
              </a:prstGeom>
              <a:blipFill>
                <a:blip r:embed="rId2"/>
                <a:stretch>
                  <a:fillRect/>
                </a:stretch>
              </a:blipFill>
            </p:spPr>
            <p:txBody>
              <a:bodyPr/>
              <a:lstStyle/>
              <a:p>
                <a:r>
                  <a:rPr lang="en-GB">
                    <a:noFill/>
                  </a:rPr>
                  <a:t> </a:t>
                </a:r>
              </a:p>
            </p:txBody>
          </p:sp>
        </mc:Fallback>
      </mc:AlternateContent>
      <p:sp>
        <p:nvSpPr>
          <p:cNvPr id="6" name="CasellaDiTesto 5">
            <a:extLst>
              <a:ext uri="{FF2B5EF4-FFF2-40B4-BE49-F238E27FC236}">
                <a16:creationId xmlns:a16="http://schemas.microsoft.com/office/drawing/2014/main" id="{2033FBE9-FB26-C684-8B65-878C90D0EAF2}"/>
              </a:ext>
            </a:extLst>
          </p:cNvPr>
          <p:cNvSpPr txBox="1"/>
          <p:nvPr/>
        </p:nvSpPr>
        <p:spPr>
          <a:xfrm>
            <a:off x="5396593" y="2180944"/>
            <a:ext cx="5914518"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q(</a:t>
            </a:r>
            <a:r>
              <a:rPr lang="en-GB" sz="2400" dirty="0" err="1">
                <a:latin typeface="Arial" panose="020B0604020202020204" pitchFamily="34" charset="0"/>
                <a:cs typeface="Arial" panose="020B0604020202020204" pitchFamily="34" charset="0"/>
              </a:rPr>
              <a:t>t,v</a:t>
            </a:r>
            <a:r>
              <a:rPr lang="en-GB" sz="2400" dirty="0">
                <a:latin typeface="Arial" panose="020B0604020202020204" pitchFamily="34" charset="0"/>
                <a:cs typeface="Arial" panose="020B0604020202020204" pitchFamily="34" charset="0"/>
              </a:rPr>
              <a:t>) represents the charges assembled at the respective nodes, j(</a:t>
            </a:r>
            <a:r>
              <a:rPr lang="en-GB" sz="2400" dirty="0" err="1">
                <a:latin typeface="Arial" panose="020B0604020202020204" pitchFamily="34" charset="0"/>
                <a:cs typeface="Arial" panose="020B0604020202020204" pitchFamily="34" charset="0"/>
              </a:rPr>
              <a:t>t,v</a:t>
            </a:r>
            <a:r>
              <a:rPr lang="en-GB" sz="2400" dirty="0">
                <a:latin typeface="Arial" panose="020B0604020202020204" pitchFamily="34" charset="0"/>
                <a:cs typeface="Arial" panose="020B0604020202020204" pitchFamily="34" charset="0"/>
              </a:rPr>
              <a:t>) represents the sources and the static part, T is the fundamental period</a:t>
            </a:r>
          </a:p>
        </p:txBody>
      </p:sp>
      <p:sp>
        <p:nvSpPr>
          <p:cNvPr id="9" name="CasellaDiTesto 9">
            <a:extLst>
              <a:ext uri="{FF2B5EF4-FFF2-40B4-BE49-F238E27FC236}">
                <a16:creationId xmlns:a16="http://schemas.microsoft.com/office/drawing/2014/main" id="{130356EB-A247-E5E6-8CFD-C50D44871240}"/>
              </a:ext>
            </a:extLst>
          </p:cNvPr>
          <p:cNvSpPr txBox="1"/>
          <p:nvPr/>
        </p:nvSpPr>
        <p:spPr>
          <a:xfrm>
            <a:off x="691055" y="4330272"/>
            <a:ext cx="11006965" cy="1954381"/>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There are two PSS methods:</a:t>
            </a:r>
          </a:p>
          <a:p>
            <a:pPr marL="457200" marR="0" lvl="0" indent="-45720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Harmonic Balance (</a:t>
            </a:r>
            <a:r>
              <a:rPr lang="en-US" sz="2400" dirty="0">
                <a:solidFill>
                  <a:prstClr val="black"/>
                </a:solidFill>
                <a:latin typeface="Arial" panose="020B0604020202020204" pitchFamily="34" charset="0"/>
                <a:cs typeface="Arial" panose="020B0604020202020204" pitchFamily="34" charset="0"/>
              </a:rPr>
              <a:t>Agilent ADS): frequency-domain method</a:t>
            </a:r>
          </a:p>
          <a:p>
            <a:pPr marL="457200" marR="0" lvl="0" indent="-457200" algn="l" defTabSz="914400" rtl="0" eaLnBrk="1" fontAlgn="auto" latinLnBrk="0" hangingPunct="1">
              <a:lnSpc>
                <a:spcPct val="100000"/>
              </a:lnSpc>
              <a:spcBef>
                <a:spcPts val="600"/>
              </a:spcBef>
              <a:spcAft>
                <a:spcPts val="600"/>
              </a:spcAft>
              <a:buClrTx/>
              <a:buSzTx/>
              <a:buFont typeface="+mj-lt"/>
              <a:buAutoNum type="arabicPeriod"/>
              <a:tabLst/>
              <a:defRPr/>
            </a:pP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Shooting Method (Cadence </a:t>
            </a:r>
            <a:r>
              <a:rPr kumimoji="0" lang="en-US" sz="2400" b="0" i="0" u="none" strike="noStrike" kern="1200" cap="none" spc="0" normalizeH="0" baseline="0" dirty="0" err="1">
                <a:ln>
                  <a:noFill/>
                </a:ln>
                <a:solidFill>
                  <a:prstClr val="black"/>
                </a:solidFill>
                <a:effectLst/>
                <a:uLnTx/>
                <a:uFillTx/>
                <a:latin typeface="Arial" panose="020B0604020202020204" pitchFamily="34" charset="0"/>
                <a:ea typeface="+mn-ea"/>
                <a:cs typeface="Arial" panose="020B0604020202020204" pitchFamily="34" charset="0"/>
              </a:rPr>
              <a:t>Spectre</a:t>
            </a:r>
            <a:r>
              <a:rPr kumimoji="0" lang="en-US" sz="24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 RF): time-domain method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684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Harmonic Balance</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592517" y="1360800"/>
            <a:ext cx="11006965" cy="2539157"/>
          </a:xfrm>
          <a:prstGeom prst="rect">
            <a:avLst/>
          </a:prstGeom>
          <a:noFill/>
        </p:spPr>
        <p:txBody>
          <a:bodyPr wrap="square" rtlCol="0">
            <a:spAutoFit/>
          </a:bodyPr>
          <a:lstStyle/>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Steady-state solutions are approximated by finite Fourier series</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Frequency-domain linear analysis for the linear elements</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Time-domain analysis for non-linear elements, then transformed in the frequency domain</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Must solve system of K x N equations (K: number of harmonics in the Fourier series, N: number of nodes) </a:t>
            </a:r>
          </a:p>
        </p:txBody>
      </p:sp>
      <p:sp>
        <p:nvSpPr>
          <p:cNvPr id="6" name="TextBox 5">
            <a:extLst>
              <a:ext uri="{FF2B5EF4-FFF2-40B4-BE49-F238E27FC236}">
                <a16:creationId xmlns:a16="http://schemas.microsoft.com/office/drawing/2014/main" id="{778D3C21-7C2E-A7FC-ED15-6C2BC2B32128}"/>
              </a:ext>
            </a:extLst>
          </p:cNvPr>
          <p:cNvSpPr txBox="1"/>
          <p:nvPr/>
        </p:nvSpPr>
        <p:spPr>
          <a:xfrm>
            <a:off x="356367" y="4661053"/>
            <a:ext cx="9660467" cy="1354217"/>
          </a:xfrm>
          <a:prstGeom prst="rect">
            <a:avLst/>
          </a:prstGeom>
          <a:noFill/>
        </p:spPr>
        <p:txBody>
          <a:bodyPr wrap="square">
            <a:spAutoFit/>
          </a:bodyPr>
          <a:lstStyle/>
          <a:p>
            <a:pPr marL="742950" lvl="1" indent="-285750">
              <a:spcAft>
                <a:spcPts val="600"/>
              </a:spcAft>
              <a:buFont typeface="Wingdings" panose="05000000000000000000" pitchFamily="2" charset="2"/>
              <a:buChar char="ü"/>
              <a:defRPr/>
            </a:pPr>
            <a:r>
              <a:rPr kumimoji="0" lang="en-US" sz="24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Easily handles frequency-domain models (e.g. S-parameters)</a:t>
            </a:r>
          </a:p>
          <a:p>
            <a:pPr lvl="1">
              <a:spcAft>
                <a:spcPts val="600"/>
              </a:spcAft>
              <a:defRPr/>
            </a:pPr>
            <a:r>
              <a:rPr lang="en-US" sz="2400" dirty="0">
                <a:solidFill>
                  <a:srgbClr val="FF0000"/>
                </a:solidFill>
                <a:latin typeface="Arial" panose="020B0604020202020204" pitchFamily="34" charset="0"/>
                <a:cs typeface="Arial" panose="020B0604020202020204" pitchFamily="34" charset="0"/>
              </a:rPr>
              <a:t>X   Accuracy limited by the number of harmonics</a:t>
            </a:r>
          </a:p>
          <a:p>
            <a:pPr lvl="1">
              <a:spcAft>
                <a:spcPts val="600"/>
              </a:spcAf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X  Not suitable for simulating </a:t>
            </a:r>
            <a:r>
              <a:rPr kumimoji="0" lang="en-US" sz="24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st</a:t>
            </a:r>
            <a:r>
              <a:rPr lang="en-US" sz="2400" dirty="0" err="1">
                <a:solidFill>
                  <a:srgbClr val="FF0000"/>
                </a:solidFill>
                <a:latin typeface="Arial" panose="020B0604020202020204" pitchFamily="34" charset="0"/>
                <a:cs typeface="Arial" panose="020B0604020202020204" pitchFamily="34" charset="0"/>
              </a:rPr>
              <a:t>rongly</a:t>
            </a:r>
            <a:r>
              <a:rPr lang="en-US" sz="2400" dirty="0">
                <a:solidFill>
                  <a:srgbClr val="FF0000"/>
                </a:solidFill>
                <a:latin typeface="Arial" panose="020B0604020202020204" pitchFamily="34" charset="0"/>
                <a:cs typeface="Arial" panose="020B0604020202020204" pitchFamily="34" charset="0"/>
              </a:rPr>
              <a:t> nonlinear responses</a:t>
            </a:r>
            <a:endPar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7890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Shooting Method</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10" name="CasellaDiTesto 9">
                <a:extLst>
                  <a:ext uri="{FF2B5EF4-FFF2-40B4-BE49-F238E27FC236}">
                    <a16:creationId xmlns:a16="http://schemas.microsoft.com/office/drawing/2014/main" id="{2DDF3DB8-4B0D-8A90-33F0-3924C29269CD}"/>
                  </a:ext>
                </a:extLst>
              </p:cNvPr>
              <p:cNvSpPr txBox="1"/>
              <p:nvPr/>
            </p:nvSpPr>
            <p:spPr>
              <a:xfrm>
                <a:off x="346834" y="1429365"/>
                <a:ext cx="11006965" cy="2985433"/>
              </a:xfrm>
              <a:prstGeom prst="rect">
                <a:avLst/>
              </a:prstGeom>
              <a:noFill/>
            </p:spPr>
            <p:txBody>
              <a:bodyPr wrap="square" rtlCol="0">
                <a:spAutoFit/>
              </a:bodyPr>
              <a:lstStyle/>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Try to solve iteratively: </a:t>
                </a:r>
                <a14:m>
                  <m:oMath xmlns:m="http://schemas.openxmlformats.org/officeDocument/2006/math">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0</m:t>
                        </m:r>
                      </m:e>
                    </m:d>
                    <m:r>
                      <a:rPr lang="it-IT" sz="2400" b="0" i="1" smtClean="0">
                        <a:latin typeface="Cambria Math" panose="02040503050406030204" pitchFamily="18" charset="0"/>
                        <a:cs typeface="Arial" panose="020B0604020202020204" pitchFamily="34" charset="0"/>
                      </a:rPr>
                      <m:t>−</m:t>
                    </m:r>
                    <m:r>
                      <a:rPr lang="it-IT" sz="2400" b="0" i="1" smtClean="0">
                        <a:latin typeface="Cambria Math" panose="02040503050406030204" pitchFamily="18" charset="0"/>
                        <a:cs typeface="Arial" panose="020B0604020202020204" pitchFamily="34" charset="0"/>
                      </a:rPr>
                      <m:t>𝑣</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𝑇</m:t>
                        </m:r>
                      </m:e>
                    </m:d>
                    <m:r>
                      <a:rPr lang="it-IT" sz="2400" b="0" i="1" smtClean="0">
                        <a:latin typeface="Cambria Math" panose="02040503050406030204" pitchFamily="18" charset="0"/>
                        <a:cs typeface="Arial" panose="020B0604020202020204" pitchFamily="34" charset="0"/>
                      </a:rPr>
                      <m:t>=0</m:t>
                    </m:r>
                  </m:oMath>
                </a14:m>
                <a:endParaRPr lang="en-US" sz="2400" dirty="0">
                  <a:solidFill>
                    <a:prstClr val="black"/>
                  </a:solidFill>
                  <a:latin typeface="Arial" panose="020B0604020202020204" pitchFamily="34" charset="0"/>
                  <a:cs typeface="Arial" panose="020B0604020202020204" pitchFamily="34" charset="0"/>
                </a:endParaRP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It computes a transient simulation from 0 to T and compares all voltage and currents at the start and end of the shooting interval</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It repeats for a second interval from T to 2T and so on, until it converges (or not…)</a:t>
                </a:r>
              </a:p>
              <a:p>
                <a:pPr marL="914400" lvl="1" indent="-457200">
                  <a:spcAft>
                    <a:spcPts val="600"/>
                  </a:spcAft>
                  <a:buFont typeface="Arial" panose="020B0604020202020204" pitchFamily="34" charset="0"/>
                  <a:buChar char="•"/>
                  <a:defRPr/>
                </a:pPr>
                <a:r>
                  <a:rPr lang="en-US" sz="2400" dirty="0">
                    <a:solidFill>
                      <a:prstClr val="black"/>
                    </a:solidFill>
                    <a:latin typeface="Arial" panose="020B0604020202020204" pitchFamily="34" charset="0"/>
                    <a:cs typeface="Arial" panose="020B0604020202020204" pitchFamily="34" charset="0"/>
                  </a:rPr>
                  <a:t>We can adjust  the parameter </a:t>
                </a:r>
                <a:r>
                  <a:rPr lang="en-US" sz="2400" dirty="0" err="1">
                    <a:solidFill>
                      <a:prstClr val="black"/>
                    </a:solidFill>
                    <a:latin typeface="Arial" panose="020B0604020202020204" pitchFamily="34" charset="0"/>
                    <a:cs typeface="Arial" panose="020B0604020202020204" pitchFamily="34" charset="0"/>
                  </a:rPr>
                  <a:t>tstab</a:t>
                </a:r>
                <a:r>
                  <a:rPr lang="en-US" sz="2400" dirty="0">
                    <a:solidFill>
                      <a:prstClr val="black"/>
                    </a:solidFill>
                    <a:latin typeface="Arial" panose="020B0604020202020204" pitchFamily="34" charset="0"/>
                    <a:cs typeface="Arial" panose="020B0604020202020204" pitchFamily="34" charset="0"/>
                  </a:rPr>
                  <a:t> to skip the initial “start-up” behavior</a:t>
                </a: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mc:Choice>
        <mc:Fallback xmlns="">
          <p:sp>
            <p:nvSpPr>
              <p:cNvPr id="10" name="CasellaDiTesto 9">
                <a:extLst>
                  <a:ext uri="{FF2B5EF4-FFF2-40B4-BE49-F238E27FC236}">
                    <a16:creationId xmlns:a16="http://schemas.microsoft.com/office/drawing/2014/main" id="{2DDF3DB8-4B0D-8A90-33F0-3924C29269CD}"/>
                  </a:ext>
                </a:extLst>
              </p:cNvPr>
              <p:cNvSpPr txBox="1">
                <a:spLocks noRot="1" noChangeAspect="1" noMove="1" noResize="1" noEditPoints="1" noAdjustHandles="1" noChangeArrowheads="1" noChangeShapeType="1" noTextEdit="1"/>
              </p:cNvSpPr>
              <p:nvPr/>
            </p:nvSpPr>
            <p:spPr>
              <a:xfrm>
                <a:off x="346834" y="1429365"/>
                <a:ext cx="11006965" cy="2985433"/>
              </a:xfrm>
              <a:prstGeom prst="rect">
                <a:avLst/>
              </a:prstGeom>
              <a:blipFill>
                <a:blip r:embed="rId2"/>
                <a:stretch>
                  <a:fillRect t="-1429"/>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778D3C21-7C2E-A7FC-ED15-6C2BC2B32128}"/>
              </a:ext>
            </a:extLst>
          </p:cNvPr>
          <p:cNvSpPr txBox="1"/>
          <p:nvPr/>
        </p:nvSpPr>
        <p:spPr>
          <a:xfrm>
            <a:off x="346834" y="4708465"/>
            <a:ext cx="9660467" cy="1354217"/>
          </a:xfrm>
          <a:prstGeom prst="rect">
            <a:avLst/>
          </a:prstGeom>
          <a:noFill/>
        </p:spPr>
        <p:txBody>
          <a:bodyPr wrap="square">
            <a:spAutoFit/>
          </a:bodyPr>
          <a:lstStyle/>
          <a:p>
            <a:pPr marL="742950" lvl="1" indent="-285750">
              <a:spcAft>
                <a:spcPts val="600"/>
              </a:spcAft>
              <a:buFont typeface="Wingdings" panose="05000000000000000000" pitchFamily="2" charset="2"/>
              <a:buChar char="ü"/>
              <a:defRPr/>
            </a:pPr>
            <a:r>
              <a:rPr lang="en-US" sz="2400" dirty="0">
                <a:solidFill>
                  <a:srgbClr val="00B050"/>
                </a:solidFill>
                <a:latin typeface="Arial" panose="020B0604020202020204" pitchFamily="34" charset="0"/>
                <a:cs typeface="Arial" panose="020B0604020202020204" pitchFamily="34" charset="0"/>
              </a:rPr>
              <a:t>Accuracy not limited by the number of harmonics</a:t>
            </a:r>
          </a:p>
          <a:p>
            <a:pPr marL="742950" lvl="1" indent="-285750">
              <a:spcAft>
                <a:spcPts val="600"/>
              </a:spcAft>
              <a:buFont typeface="Wingdings" panose="05000000000000000000" pitchFamily="2" charset="2"/>
              <a:buChar char="ü"/>
              <a:defRPr/>
            </a:pPr>
            <a:r>
              <a:rPr kumimoji="0" lang="en-US" sz="24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Suitable for simulating </a:t>
            </a:r>
            <a:r>
              <a:rPr kumimoji="0" lang="en-US" sz="2400" b="0" i="0" u="none" strike="noStrike" kern="1200" cap="none" spc="0" normalizeH="0" baseline="0" noProof="0" dirty="0" err="1">
                <a:ln>
                  <a:noFill/>
                </a:ln>
                <a:solidFill>
                  <a:srgbClr val="00B050"/>
                </a:solidFill>
                <a:effectLst/>
                <a:uLnTx/>
                <a:uFillTx/>
                <a:latin typeface="Arial" panose="020B0604020202020204" pitchFamily="34" charset="0"/>
                <a:ea typeface="+mn-ea"/>
                <a:cs typeface="Arial" panose="020B0604020202020204" pitchFamily="34" charset="0"/>
              </a:rPr>
              <a:t>st</a:t>
            </a:r>
            <a:r>
              <a:rPr lang="en-US" sz="2400" dirty="0" err="1">
                <a:solidFill>
                  <a:srgbClr val="00B050"/>
                </a:solidFill>
                <a:latin typeface="Arial" panose="020B0604020202020204" pitchFamily="34" charset="0"/>
                <a:cs typeface="Arial" panose="020B0604020202020204" pitchFamily="34" charset="0"/>
              </a:rPr>
              <a:t>rongly</a:t>
            </a:r>
            <a:r>
              <a:rPr lang="en-US" sz="2400" dirty="0">
                <a:solidFill>
                  <a:srgbClr val="00B050"/>
                </a:solidFill>
                <a:latin typeface="Arial" panose="020B0604020202020204" pitchFamily="34" charset="0"/>
                <a:cs typeface="Arial" panose="020B0604020202020204" pitchFamily="34" charset="0"/>
              </a:rPr>
              <a:t> nonlinear responses</a:t>
            </a:r>
          </a:p>
          <a:p>
            <a:pPr lvl="1">
              <a:spcAft>
                <a:spcPts val="600"/>
              </a:spcAft>
              <a:defRPr/>
            </a:pP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X  </a:t>
            </a:r>
            <a:r>
              <a:rPr lang="en-US" sz="2400" dirty="0">
                <a:solidFill>
                  <a:srgbClr val="FF0000"/>
                </a:solidFill>
                <a:latin typeface="Arial" panose="020B0604020202020204" pitchFamily="34" charset="0"/>
                <a:cs typeface="Arial" panose="020B0604020202020204" pitchFamily="34" charset="0"/>
              </a:rPr>
              <a:t>Doesn’t</a:t>
            </a:r>
            <a:r>
              <a:rPr kumimoji="0" lang="en-US"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handle frequency-domain models (e.g. S-parameters)</a:t>
            </a:r>
          </a:p>
        </p:txBody>
      </p:sp>
    </p:spTree>
    <p:extLst>
      <p:ext uri="{BB962C8B-B14F-4D97-AF65-F5344CB8AC3E}">
        <p14:creationId xmlns:p14="http://schemas.microsoft.com/office/powerpoint/2010/main" val="104343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kumimoji="0" lang="en-US" sz="2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rPr>
              <a:t>PSS Parameters</a:t>
            </a:r>
            <a:endParaRPr lang="en-US" dirty="0"/>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346834" y="1654661"/>
            <a:ext cx="11006965" cy="3570208"/>
          </a:xfrm>
          <a:prstGeom prst="rect">
            <a:avLst/>
          </a:prstGeom>
          <a:noFill/>
        </p:spPr>
        <p:txBody>
          <a:bodyPr wrap="square" rtlCol="0">
            <a:spAutoFit/>
          </a:bodyPr>
          <a:lstStyle/>
          <a:p>
            <a:pPr marL="800100" lvl="1" indent="-342900">
              <a:spcAft>
                <a:spcPts val="600"/>
              </a:spcAft>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fundamental frequency of the circuit and of all the periodic input sources. In the case of different frequencies of the periodic input sources, they must be multiple of the fundamental frequency</a:t>
            </a:r>
          </a:p>
          <a:p>
            <a:pPr marL="800100" lvl="1" indent="-342900">
              <a:spcAft>
                <a:spcPts val="600"/>
              </a:spcAft>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Number of harmonics</a:t>
            </a:r>
            <a:r>
              <a:rPr lang="en-US" sz="2400" dirty="0">
                <a:solidFill>
                  <a:prstClr val="black"/>
                </a:solidFill>
                <a:latin typeface="Arial" panose="020B0604020202020204" pitchFamily="34" charset="0"/>
                <a:cs typeface="Arial" panose="020B0604020202020204" pitchFamily="34" charset="0"/>
              </a:rPr>
              <a:t>: contributes to the time step of the transient simulations and sets the truncation of the Fourier series representation of the periodic signals</a:t>
            </a:r>
          </a:p>
          <a:p>
            <a:pPr marL="800100" lvl="1" indent="-342900">
              <a:spcAft>
                <a:spcPts val="600"/>
              </a:spcAft>
              <a:buFont typeface="Arial" panose="020B0604020202020204" pitchFamily="34" charset="0"/>
              <a:buChar char="•"/>
              <a:defRPr/>
            </a:pPr>
            <a:r>
              <a:rPr lang="en-US" sz="2400" u="sng" dirty="0" err="1">
                <a:solidFill>
                  <a:prstClr val="black"/>
                </a:solidFill>
                <a:latin typeface="Arial" panose="020B0604020202020204" pitchFamily="34" charset="0"/>
                <a:cs typeface="Arial" panose="020B0604020202020204" pitchFamily="34" charset="0"/>
              </a:rPr>
              <a:t>tstab</a:t>
            </a:r>
            <a:r>
              <a:rPr lang="en-US" sz="2400" dirty="0">
                <a:solidFill>
                  <a:prstClr val="black"/>
                </a:solidFill>
                <a:latin typeface="Arial" panose="020B0604020202020204" pitchFamily="34" charset="0"/>
                <a:cs typeface="Arial" panose="020B0604020202020204" pitchFamily="34" charset="0"/>
              </a:rPr>
              <a:t>: initial time for the stabilization of the circuit (can be automatically detected by the simulator)</a:t>
            </a:r>
          </a:p>
        </p:txBody>
      </p:sp>
    </p:spTree>
    <p:extLst>
      <p:ext uri="{BB962C8B-B14F-4D97-AF65-F5344CB8AC3E}">
        <p14:creationId xmlns:p14="http://schemas.microsoft.com/office/powerpoint/2010/main" val="233930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AC (PAC)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33072"/>
            <a:ext cx="11006965" cy="1646605"/>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lang="en-US" sz="2400" dirty="0">
                <a:solidFill>
                  <a:prstClr val="black"/>
                </a:solidFill>
                <a:latin typeface="Arial" panose="020B0604020202020204" pitchFamily="34" charset="0"/>
                <a:cs typeface="Arial" panose="020B0604020202020204" pitchFamily="34" charset="0"/>
              </a:rPr>
              <a:t>PAC is similar to AC analysis, except that the circuit is linearized around a periodically varying operating point. In this way, it is possible to analyze transfer-functions that include frequency translation.</a:t>
            </a: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1525B3E-441E-5F52-3546-28C40AE27FE1}"/>
              </a:ext>
            </a:extLst>
          </p:cNvPr>
          <p:cNvPicPr>
            <a:picLocks noChangeAspect="1"/>
          </p:cNvPicPr>
          <p:nvPr/>
        </p:nvPicPr>
        <p:blipFill rotWithShape="1">
          <a:blip r:embed="rId2"/>
          <a:srcRect r="6834"/>
          <a:stretch/>
        </p:blipFill>
        <p:spPr>
          <a:xfrm>
            <a:off x="131454" y="2786504"/>
            <a:ext cx="7645566" cy="3209613"/>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14C3168-2AAD-7743-CB10-D08A1FFE1AE5}"/>
                  </a:ext>
                </a:extLst>
              </p:cNvPr>
              <p:cNvSpPr txBox="1"/>
              <p:nvPr/>
            </p:nvSpPr>
            <p:spPr>
              <a:xfrm>
                <a:off x="7614447" y="4498365"/>
                <a:ext cx="4577553" cy="102656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cs typeface="Arial" panose="020B0604020202020204" pitchFamily="34" charset="0"/>
                        </a:rPr>
                        <m:t>𝐻</m:t>
                      </m:r>
                      <m:d>
                        <m:dPr>
                          <m:ctrlPr>
                            <a:rPr lang="it-IT" sz="2400" b="0" i="1" smtClean="0">
                              <a:latin typeface="Cambria Math" panose="02040503050406030204" pitchFamily="18" charset="0"/>
                              <a:cs typeface="Arial" panose="020B0604020202020204" pitchFamily="34" charset="0"/>
                            </a:rPr>
                          </m:ctrlPr>
                        </m:dPr>
                        <m:e>
                          <m:r>
                            <a:rPr lang="it-IT" sz="2400" b="0" i="1" smtClean="0">
                              <a:latin typeface="Cambria Math" panose="02040503050406030204" pitchFamily="18" charset="0"/>
                              <a:cs typeface="Arial" panose="020B0604020202020204" pitchFamily="34" charset="0"/>
                            </a:rPr>
                            <m:t>𝑗</m:t>
                          </m:r>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b="0" i="1" smtClean="0">
                              <a:latin typeface="Cambria Math" panose="02040503050406030204" pitchFamily="18" charset="0"/>
                              <a:ea typeface="Cambria Math" panose="02040503050406030204" pitchFamily="18" charset="0"/>
                              <a:cs typeface="Arial" panose="020B0604020202020204" pitchFamily="34" charset="0"/>
                            </a:rPr>
                            <m:t>𝑡</m:t>
                          </m:r>
                        </m:e>
                      </m:d>
                      <m:r>
                        <a:rPr lang="it-IT" sz="2400" b="0" i="1" smtClean="0">
                          <a:latin typeface="Cambria Math" panose="02040503050406030204" pitchFamily="18" charset="0"/>
                          <a:ea typeface="Cambria Math" panose="02040503050406030204" pitchFamily="18" charset="0"/>
                          <a:cs typeface="Arial" panose="020B0604020202020204" pitchFamily="34" charset="0"/>
                        </a:rPr>
                        <m:t>=</m:t>
                      </m:r>
                      <m:nary>
                        <m:naryPr>
                          <m:chr m:val="∑"/>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naryPr>
                        <m:sub>
                          <m:r>
                            <a:rPr lang="it-IT" sz="2400" i="1">
                              <a:latin typeface="Cambria Math" panose="02040503050406030204" pitchFamily="18" charset="0"/>
                              <a:ea typeface="Cambria Math" panose="02040503050406030204" pitchFamily="18" charset="0"/>
                              <a:cs typeface="Arial" panose="020B0604020202020204" pitchFamily="34" charset="0"/>
                            </a:rPr>
                            <m:t>𝑚</m:t>
                          </m:r>
                          <m:r>
                            <a:rPr lang="it-IT" sz="2400" i="1">
                              <a:latin typeface="Cambria Math" panose="02040503050406030204" pitchFamily="18" charset="0"/>
                              <a:ea typeface="Cambria Math" panose="02040503050406030204" pitchFamily="18" charset="0"/>
                              <a:cs typeface="Arial" panose="020B0604020202020204" pitchFamily="34" charset="0"/>
                            </a:rPr>
                            <m:t>=−∞</m:t>
                          </m:r>
                        </m:sub>
                        <m:sup>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i="1">
                              <a:latin typeface="Cambria Math" panose="02040503050406030204" pitchFamily="18" charset="0"/>
                              <a:ea typeface="Cambria Math" panose="02040503050406030204" pitchFamily="18" charset="0"/>
                              <a:cs typeface="Arial" panose="020B0604020202020204" pitchFamily="34" charset="0"/>
                            </a:rPr>
                            <m:t>∞</m:t>
                          </m:r>
                        </m:sup>
                        <m:e>
                          <m:sSub>
                            <m:sSubPr>
                              <m:ctrlPr>
                                <a:rPr lang="it-IT" sz="2400" i="1" smtClean="0">
                                  <a:latin typeface="Cambria Math" panose="02040503050406030204" pitchFamily="18" charset="0"/>
                                  <a:ea typeface="Cambria Math" panose="02040503050406030204" pitchFamily="18" charset="0"/>
                                  <a:cs typeface="Arial" panose="020B0604020202020204" pitchFamily="34" charset="0"/>
                                </a:rPr>
                              </m:ctrlPr>
                            </m:sSubPr>
                            <m:e>
                              <m:r>
                                <a:rPr lang="it-IT" sz="2400" b="0" i="1" smtClean="0">
                                  <a:latin typeface="Cambria Math" panose="02040503050406030204" pitchFamily="18" charset="0"/>
                                  <a:ea typeface="Cambria Math" panose="02040503050406030204" pitchFamily="18" charset="0"/>
                                  <a:cs typeface="Arial" panose="020B0604020202020204" pitchFamily="34" charset="0"/>
                                </a:rPr>
                                <m:t>𝐻</m:t>
                              </m:r>
                            </m:e>
                            <m:sub>
                              <m:r>
                                <a:rPr lang="it-IT" sz="2400" b="0" i="1" smtClean="0">
                                  <a:latin typeface="Cambria Math" panose="02040503050406030204" pitchFamily="18" charset="0"/>
                                  <a:ea typeface="Cambria Math" panose="02040503050406030204" pitchFamily="18" charset="0"/>
                                  <a:cs typeface="Arial" panose="020B0604020202020204" pitchFamily="34" charset="0"/>
                                </a:rPr>
                                <m:t>𝑚</m:t>
                              </m:r>
                            </m:sub>
                          </m:sSub>
                          <m:r>
                            <a:rPr lang="it-IT" sz="2400" b="0" i="1" smtClean="0">
                              <a:latin typeface="Cambria Math" panose="02040503050406030204" pitchFamily="18" charset="0"/>
                              <a:ea typeface="Cambria Math" panose="02040503050406030204" pitchFamily="18" charset="0"/>
                              <a:cs typeface="Arial" panose="020B0604020202020204" pitchFamily="34" charset="0"/>
                            </a:rPr>
                            <m:t>(</m:t>
                          </m:r>
                          <m:r>
                            <a:rPr lang="it-IT" sz="2400" b="0" i="1" smtClean="0">
                              <a:latin typeface="Cambria Math" panose="02040503050406030204" pitchFamily="18" charset="0"/>
                              <a:ea typeface="Cambria Math" panose="02040503050406030204" pitchFamily="18" charset="0"/>
                              <a:cs typeface="Arial" panose="020B0604020202020204" pitchFamily="34" charset="0"/>
                            </a:rPr>
                            <m:t>𝑗</m:t>
                          </m:r>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r>
                            <a:rPr lang="it-IT" sz="24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sSupPr>
                            <m:e>
                              <m:r>
                                <a:rPr lang="it-IT" sz="2400" b="0" i="1" smtClean="0">
                                  <a:latin typeface="Cambria Math" panose="02040503050406030204" pitchFamily="18" charset="0"/>
                                  <a:ea typeface="Cambria Math" panose="02040503050406030204" pitchFamily="18" charset="0"/>
                                  <a:cs typeface="Arial" panose="020B0604020202020204" pitchFamily="34" charset="0"/>
                                </a:rPr>
                                <m:t>𝑒</m:t>
                              </m:r>
                            </m:e>
                            <m:sup>
                              <m:r>
                                <a:rPr lang="it-IT" sz="2400" b="0" i="1" smtClean="0">
                                  <a:latin typeface="Cambria Math" panose="02040503050406030204" pitchFamily="18" charset="0"/>
                                  <a:ea typeface="Cambria Math" panose="02040503050406030204" pitchFamily="18" charset="0"/>
                                  <a:cs typeface="Arial" panose="020B0604020202020204" pitchFamily="34" charset="0"/>
                                </a:rPr>
                                <m:t>𝑗𝑚</m:t>
                              </m:r>
                              <m:sSub>
                                <m:sSubPr>
                                  <m:ctrlPr>
                                    <a:rPr lang="it-IT" sz="2400" b="0" i="1" smtClean="0">
                                      <a:latin typeface="Cambria Math" panose="02040503050406030204" pitchFamily="18" charset="0"/>
                                      <a:ea typeface="Cambria Math" panose="02040503050406030204" pitchFamily="18" charset="0"/>
                                      <a:cs typeface="Arial" panose="020B0604020202020204" pitchFamily="34" charset="0"/>
                                    </a:rPr>
                                  </m:ctrlPr>
                                </m:sSubPr>
                                <m:e>
                                  <m:r>
                                    <a:rPr lang="it-IT" sz="2400" b="0" i="1" smtClean="0">
                                      <a:latin typeface="Cambria Math" panose="02040503050406030204" pitchFamily="18" charset="0"/>
                                      <a:ea typeface="Cambria Math" panose="02040503050406030204" pitchFamily="18" charset="0"/>
                                      <a:cs typeface="Arial" panose="020B0604020202020204" pitchFamily="34" charset="0"/>
                                    </a:rPr>
                                    <m:t>𝜔</m:t>
                                  </m:r>
                                </m:e>
                                <m:sub>
                                  <m:r>
                                    <a:rPr lang="it-IT" sz="2400" b="0" i="1" smtClean="0">
                                      <a:latin typeface="Cambria Math" panose="02040503050406030204" pitchFamily="18" charset="0"/>
                                      <a:ea typeface="Cambria Math" panose="02040503050406030204" pitchFamily="18" charset="0"/>
                                      <a:cs typeface="Arial" panose="020B0604020202020204" pitchFamily="34" charset="0"/>
                                    </a:rPr>
                                    <m:t>𝑐</m:t>
                                  </m:r>
                                </m:sub>
                              </m:sSub>
                              <m:r>
                                <a:rPr lang="it-IT" sz="2400" b="0" i="1" smtClean="0">
                                  <a:latin typeface="Cambria Math" panose="02040503050406030204" pitchFamily="18" charset="0"/>
                                  <a:ea typeface="Cambria Math" panose="02040503050406030204" pitchFamily="18" charset="0"/>
                                  <a:cs typeface="Arial" panose="020B0604020202020204" pitchFamily="34" charset="0"/>
                                </a:rPr>
                                <m:t>𝑡</m:t>
                              </m:r>
                            </m:sup>
                          </m:sSup>
                        </m:e>
                      </m:nary>
                    </m:oMath>
                  </m:oMathPara>
                </a14:m>
                <a:endParaRPr lang="en-GB" sz="2400"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914C3168-2AAD-7743-CB10-D08A1FFE1AE5}"/>
                  </a:ext>
                </a:extLst>
              </p:cNvPr>
              <p:cNvSpPr txBox="1">
                <a:spLocks noRot="1" noChangeAspect="1" noMove="1" noResize="1" noEditPoints="1" noAdjustHandles="1" noChangeArrowheads="1" noChangeShapeType="1" noTextEdit="1"/>
              </p:cNvSpPr>
              <p:nvPr/>
            </p:nvSpPr>
            <p:spPr>
              <a:xfrm>
                <a:off x="7614447" y="4498365"/>
                <a:ext cx="4577553" cy="1026563"/>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820634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PAC Parameters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189511"/>
            <a:ext cx="11006965" cy="2462213"/>
          </a:xfrm>
          <a:prstGeom prst="rect">
            <a:avLst/>
          </a:prstGeom>
          <a:noFill/>
        </p:spPr>
        <p:txBody>
          <a:bodyPr wrap="square" rtlCol="0">
            <a:spAutoFit/>
          </a:bodyPr>
          <a:lstStyle/>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same as indicated in PSS analysis</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Start/stop frequency</a:t>
            </a:r>
            <a:r>
              <a:rPr lang="en-US" sz="2400" dirty="0">
                <a:solidFill>
                  <a:prstClr val="black"/>
                </a:solidFill>
                <a:latin typeface="Arial" panose="020B0604020202020204" pitchFamily="34" charset="0"/>
                <a:cs typeface="Arial" panose="020B0604020202020204" pitchFamily="34" charset="0"/>
              </a:rPr>
              <a:t>: frequency range of the input small signal</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Maximum sidebands</a:t>
            </a:r>
            <a:r>
              <a:rPr lang="en-US" sz="2400" dirty="0">
                <a:solidFill>
                  <a:prstClr val="black"/>
                </a:solidFill>
                <a:latin typeface="Arial" panose="020B0604020202020204" pitchFamily="34" charset="0"/>
                <a:cs typeface="Arial" panose="020B0604020202020204" pitchFamily="34" charset="0"/>
              </a:rPr>
              <a:t>: number of replicas of the input signal at the output due to frequency translations (e.g. sampling, modulation…)</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lang="en-US" sz="2400" dirty="0">
              <a:solidFill>
                <a:prstClr val="black"/>
              </a:solidFill>
              <a:latin typeface="Arial" panose="020B0604020202020204" pitchFamily="34" charset="0"/>
              <a:cs typeface="Arial" panose="020B0604020202020204" pitchFamily="34" charset="0"/>
            </a:endParaRPr>
          </a:p>
          <a:p>
            <a:pPr marL="914400" lvl="1" indent="-457200">
              <a:spcAft>
                <a:spcPts val="600"/>
              </a:spcAft>
              <a:buFont typeface="Arial" panose="020B0604020202020204" pitchFamily="34" charset="0"/>
              <a:buChar char="•"/>
              <a:defRPr/>
            </a:pPr>
            <a:endParaRPr lang="en-US" sz="2400" dirty="0">
              <a:solidFill>
                <a:prstClr val="black"/>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2C08EFD1-2CE8-3DD8-5C88-FCE679FF6EDE}"/>
              </a:ext>
            </a:extLst>
          </p:cNvPr>
          <p:cNvSpPr txBox="1"/>
          <p:nvPr/>
        </p:nvSpPr>
        <p:spPr>
          <a:xfrm>
            <a:off x="1161221" y="3075190"/>
            <a:ext cx="2305050" cy="83099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Sample&amp;Hold</a:t>
            </a:r>
            <a:endParaRPr lang="it-IT" sz="2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2628AD4-DA27-DCCD-F957-EAA2EADD587F}"/>
              </a:ext>
            </a:extLst>
          </p:cNvPr>
          <p:cNvSpPr txBox="1"/>
          <p:nvPr/>
        </p:nvSpPr>
        <p:spPr>
          <a:xfrm>
            <a:off x="7982779" y="3633343"/>
            <a:ext cx="6096000" cy="923330"/>
          </a:xfrm>
          <a:prstGeom prst="rect">
            <a:avLst/>
          </a:prstGeom>
          <a:noFill/>
        </p:spPr>
        <p:txBody>
          <a:bodyPr wrap="square">
            <a:spAutoFit/>
          </a:bodyPr>
          <a:lstStyle/>
          <a:p>
            <a:r>
              <a:rPr lang="it-IT" sz="1800" dirty="0" err="1">
                <a:latin typeface="Arial" panose="020B0604020202020204" pitchFamily="34" charset="0"/>
                <a:cs typeface="Arial" panose="020B0604020202020204" pitchFamily="34" charset="0"/>
              </a:rPr>
              <a:t>Fundamental</a:t>
            </a:r>
            <a:r>
              <a:rPr lang="it-IT" sz="1800" dirty="0">
                <a:latin typeface="Arial" panose="020B0604020202020204" pitchFamily="34" charset="0"/>
                <a:cs typeface="Arial" panose="020B0604020202020204" pitchFamily="34" charset="0"/>
              </a:rPr>
              <a:t> Frequency: 100 kHz</a:t>
            </a:r>
          </a:p>
          <a:p>
            <a:r>
              <a:rPr lang="it-IT" dirty="0">
                <a:latin typeface="Arial" panose="020B0604020202020204" pitchFamily="34" charset="0"/>
                <a:cs typeface="Arial" panose="020B0604020202020204" pitchFamily="34" charset="0"/>
              </a:rPr>
              <a:t>Maximum </a:t>
            </a:r>
            <a:r>
              <a:rPr lang="it-IT" dirty="0" err="1">
                <a:latin typeface="Arial" panose="020B0604020202020204" pitchFamily="34" charset="0"/>
                <a:cs typeface="Arial" panose="020B0604020202020204" pitchFamily="34" charset="0"/>
              </a:rPr>
              <a:t>Sideband</a:t>
            </a:r>
            <a:r>
              <a:rPr lang="it-IT" dirty="0">
                <a:latin typeface="Arial" panose="020B0604020202020204" pitchFamily="34" charset="0"/>
                <a:cs typeface="Arial" panose="020B0604020202020204" pitchFamily="34" charset="0"/>
              </a:rPr>
              <a:t>: 7</a:t>
            </a:r>
          </a:p>
          <a:p>
            <a:r>
              <a:rPr lang="it-IT" sz="1800" dirty="0">
                <a:latin typeface="Arial" panose="020B0604020202020204" pitchFamily="34" charset="0"/>
                <a:cs typeface="Arial" panose="020B0604020202020204" pitchFamily="34" charset="0"/>
              </a:rPr>
              <a:t>Start/</a:t>
            </a:r>
            <a:r>
              <a:rPr lang="it-IT" dirty="0">
                <a:latin typeface="Arial" panose="020B0604020202020204" pitchFamily="34" charset="0"/>
                <a:cs typeface="Arial" panose="020B0604020202020204" pitchFamily="34" charset="0"/>
              </a:rPr>
              <a:t>Stop Frequency: [1Hz/100kHz]</a:t>
            </a:r>
            <a:endParaRPr lang="en-US" sz="1800" dirty="0">
              <a:latin typeface="Arial" panose="020B0604020202020204" pitchFamily="34" charset="0"/>
              <a:cs typeface="Arial" panose="020B0604020202020204" pitchFamily="34" charset="0"/>
            </a:endParaRPr>
          </a:p>
        </p:txBody>
      </p:sp>
      <p:pic>
        <p:nvPicPr>
          <p:cNvPr id="17" name="Graphic 16">
            <a:extLst>
              <a:ext uri="{FF2B5EF4-FFF2-40B4-BE49-F238E27FC236}">
                <a16:creationId xmlns:a16="http://schemas.microsoft.com/office/drawing/2014/main" id="{527C768C-0649-93A2-AE50-6CFE1A8A88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922" y="4698423"/>
            <a:ext cx="2041392" cy="1216724"/>
          </a:xfrm>
          <a:prstGeom prst="rect">
            <a:avLst/>
          </a:prstGeom>
        </p:spPr>
      </p:pic>
      <p:grpSp>
        <p:nvGrpSpPr>
          <p:cNvPr id="32" name="Group 31">
            <a:extLst>
              <a:ext uri="{FF2B5EF4-FFF2-40B4-BE49-F238E27FC236}">
                <a16:creationId xmlns:a16="http://schemas.microsoft.com/office/drawing/2014/main" id="{8DEA6E4C-69A7-C5D4-2B64-260246FB8F9F}"/>
              </a:ext>
            </a:extLst>
          </p:cNvPr>
          <p:cNvGrpSpPr/>
          <p:nvPr/>
        </p:nvGrpSpPr>
        <p:grpSpPr>
          <a:xfrm>
            <a:off x="1671999" y="4184846"/>
            <a:ext cx="667208" cy="359470"/>
            <a:chOff x="1446577" y="4677976"/>
            <a:chExt cx="1152029" cy="277261"/>
          </a:xfrm>
        </p:grpSpPr>
        <p:cxnSp>
          <p:nvCxnSpPr>
            <p:cNvPr id="21" name="Connector: Elbow 20">
              <a:extLst>
                <a:ext uri="{FF2B5EF4-FFF2-40B4-BE49-F238E27FC236}">
                  <a16:creationId xmlns:a16="http://schemas.microsoft.com/office/drawing/2014/main" id="{9FC1168B-6EF0-2ECB-D72F-2DACAE8B1CE0}"/>
                </a:ext>
              </a:extLst>
            </p:cNvPr>
            <p:cNvCxnSpPr/>
            <p:nvPr/>
          </p:nvCxnSpPr>
          <p:spPr>
            <a:xfrm flipV="1">
              <a:off x="1446577" y="4677978"/>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5DECEF53-6BFC-D457-8A11-A99C7B203C15}"/>
                </a:ext>
              </a:extLst>
            </p:cNvPr>
            <p:cNvCxnSpPr>
              <a:cxnSpLocks/>
            </p:cNvCxnSpPr>
            <p:nvPr/>
          </p:nvCxnSpPr>
          <p:spPr>
            <a:xfrm rot="10800000">
              <a:off x="1589534" y="4677980"/>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B6DF4CF3-D569-450A-CA96-E112CBBBEBBC}"/>
                </a:ext>
              </a:extLst>
            </p:cNvPr>
            <p:cNvCxnSpPr/>
            <p:nvPr/>
          </p:nvCxnSpPr>
          <p:spPr>
            <a:xfrm flipV="1">
              <a:off x="2177125" y="4677976"/>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ED836E01-7CD3-A921-59D0-42FF878674DF}"/>
                </a:ext>
              </a:extLst>
            </p:cNvPr>
            <p:cNvCxnSpPr>
              <a:cxnSpLocks/>
            </p:cNvCxnSpPr>
            <p:nvPr/>
          </p:nvCxnSpPr>
          <p:spPr>
            <a:xfrm rot="10800000">
              <a:off x="2320082" y="4677978"/>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E3DBD44-9270-5C65-82BB-FF45E2873DD2}"/>
                </a:ext>
              </a:extLst>
            </p:cNvPr>
            <p:cNvCxnSpPr>
              <a:cxnSpLocks/>
            </p:cNvCxnSpPr>
            <p:nvPr/>
          </p:nvCxnSpPr>
          <p:spPr>
            <a:xfrm>
              <a:off x="1789331" y="4955234"/>
              <a:ext cx="4180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2" name="Picture 41">
            <a:extLst>
              <a:ext uri="{FF2B5EF4-FFF2-40B4-BE49-F238E27FC236}">
                <a16:creationId xmlns:a16="http://schemas.microsoft.com/office/drawing/2014/main" id="{6F7B2779-874C-B690-BB23-EEBD242338D2}"/>
              </a:ext>
            </a:extLst>
          </p:cNvPr>
          <p:cNvPicPr>
            <a:picLocks noChangeAspect="1"/>
          </p:cNvPicPr>
          <p:nvPr/>
        </p:nvPicPr>
        <p:blipFill rotWithShape="1">
          <a:blip r:embed="rId4"/>
          <a:srcRect b="1627"/>
          <a:stretch/>
        </p:blipFill>
        <p:spPr>
          <a:xfrm>
            <a:off x="3796748" y="2843085"/>
            <a:ext cx="3995531" cy="3402462"/>
          </a:xfrm>
          <a:prstGeom prst="rect">
            <a:avLst/>
          </a:prstGeom>
        </p:spPr>
      </p:pic>
      <p:sp>
        <p:nvSpPr>
          <p:cNvPr id="43" name="TextBox 42">
            <a:extLst>
              <a:ext uri="{FF2B5EF4-FFF2-40B4-BE49-F238E27FC236}">
                <a16:creationId xmlns:a16="http://schemas.microsoft.com/office/drawing/2014/main" id="{029677D9-B261-B835-B294-EC4B00AA4DE1}"/>
              </a:ext>
            </a:extLst>
          </p:cNvPr>
          <p:cNvSpPr txBox="1"/>
          <p:nvPr/>
        </p:nvSpPr>
        <p:spPr>
          <a:xfrm>
            <a:off x="2636492" y="4556673"/>
            <a:ext cx="760177" cy="461665"/>
          </a:xfrm>
          <a:prstGeom prst="rect">
            <a:avLst/>
          </a:prstGeom>
          <a:noFill/>
        </p:spPr>
        <p:txBody>
          <a:bodyPr wrap="square" rtlCol="0">
            <a:spAutoFit/>
          </a:bodyPr>
          <a:lstStyle/>
          <a:p>
            <a:r>
              <a:rPr lang="it-IT" sz="2400" dirty="0" err="1">
                <a:latin typeface="Arial" panose="020B0604020202020204" pitchFamily="34" charset="0"/>
                <a:cs typeface="Arial" panose="020B0604020202020204" pitchFamily="34" charset="0"/>
              </a:rPr>
              <a:t>V</a:t>
            </a:r>
            <a:r>
              <a:rPr lang="it-IT" sz="2400" baseline="-25000" dirty="0" err="1">
                <a:latin typeface="Arial" panose="020B0604020202020204" pitchFamily="34" charset="0"/>
                <a:cs typeface="Arial" panose="020B0604020202020204" pitchFamily="34" charset="0"/>
              </a:rPr>
              <a:t>out</a:t>
            </a:r>
            <a:endParaRPr lang="en-US" sz="2400" baseline="-25000"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4BDCC1B5-BAA4-B24D-CEF1-3C9DB06F6287}"/>
              </a:ext>
            </a:extLst>
          </p:cNvPr>
          <p:cNvSpPr txBox="1"/>
          <p:nvPr/>
        </p:nvSpPr>
        <p:spPr>
          <a:xfrm>
            <a:off x="401044" y="5075738"/>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V</a:t>
            </a:r>
            <a:r>
              <a:rPr lang="it-IT" sz="2400" baseline="-25000" dirty="0">
                <a:latin typeface="Arial" panose="020B0604020202020204" pitchFamily="34" charset="0"/>
                <a:cs typeface="Arial" panose="020B0604020202020204" pitchFamily="34" charset="0"/>
              </a:rPr>
              <a:t>in</a:t>
            </a:r>
            <a:endParaRPr lang="en-US" sz="2400"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24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Periodic Noise (PNOISE) Analysis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316107"/>
            <a:ext cx="11006965" cy="1569660"/>
          </a:xfrm>
          <a:prstGeom prst="rect">
            <a:avLst/>
          </a:prstGeom>
          <a:noFill/>
        </p:spPr>
        <p:txBody>
          <a:bodyPr wrap="square" rtlCol="0">
            <a:spAutoFit/>
          </a:bodyPr>
          <a:lstStyle/>
          <a:p>
            <a:pPr marR="0" lvl="0" algn="l" defTabSz="914400" rtl="0" eaLnBrk="1" fontAlgn="auto" latinLnBrk="0" hangingPunct="1">
              <a:lnSpc>
                <a:spcPct val="100000"/>
              </a:lnSpc>
              <a:spcBef>
                <a:spcPts val="600"/>
              </a:spcBef>
              <a:spcAft>
                <a:spcPts val="600"/>
              </a:spcAft>
              <a:buClrTx/>
              <a:buSzTx/>
              <a:tabLst/>
              <a:defRPr/>
            </a:pPr>
            <a:r>
              <a:rPr lang="en-US" sz="2400" dirty="0">
                <a:solidFill>
                  <a:prstClr val="black"/>
                </a:solidFill>
                <a:latin typeface="Arial" panose="020B0604020202020204" pitchFamily="34" charset="0"/>
                <a:cs typeface="Arial" panose="020B0604020202020204" pitchFamily="34" charset="0"/>
              </a:rPr>
              <a:t>PNOISE computes the frequency conversion effects as noise </a:t>
            </a:r>
            <a:r>
              <a:rPr lang="en-US" sz="2400" dirty="0" err="1">
                <a:solidFill>
                  <a:prstClr val="black"/>
                </a:solidFill>
                <a:latin typeface="Arial" panose="020B0604020202020204" pitchFamily="34" charset="0"/>
                <a:cs typeface="Arial" panose="020B0604020202020204" pitchFamily="34" charset="0"/>
              </a:rPr>
              <a:t>foldover</a:t>
            </a:r>
            <a:r>
              <a:rPr lang="en-US" sz="2400" dirty="0">
                <a:solidFill>
                  <a:prstClr val="black"/>
                </a:solidFill>
                <a:latin typeface="Arial" panose="020B0604020202020204" pitchFamily="34" charset="0"/>
                <a:cs typeface="Arial" panose="020B0604020202020204" pitchFamily="34" charset="0"/>
              </a:rPr>
              <a:t>, moreover it takes into account the time-varying operating point that acts ad a modulation for bias dependent noise sources. Noise sources can be modeled as periodically time-varying, also called </a:t>
            </a:r>
            <a:r>
              <a:rPr lang="en-US" sz="2400" dirty="0" err="1">
                <a:solidFill>
                  <a:prstClr val="black"/>
                </a:solidFill>
                <a:latin typeface="Arial" panose="020B0604020202020204" pitchFamily="34" charset="0"/>
                <a:cs typeface="Arial" panose="020B0604020202020204" pitchFamily="34" charset="0"/>
              </a:rPr>
              <a:t>cyclostationary</a:t>
            </a:r>
            <a:r>
              <a:rPr lang="en-US" sz="2400" dirty="0">
                <a:solidFill>
                  <a:prstClr val="black"/>
                </a:solidFill>
                <a:latin typeface="Arial" panose="020B0604020202020204" pitchFamily="34" charset="0"/>
                <a:cs typeface="Arial" panose="020B0604020202020204" pitchFamily="34" charset="0"/>
              </a:rPr>
              <a:t> noise. </a:t>
            </a:r>
          </a:p>
        </p:txBody>
      </p:sp>
      <p:sp>
        <p:nvSpPr>
          <p:cNvPr id="7" name="TextBox 6">
            <a:extLst>
              <a:ext uri="{FF2B5EF4-FFF2-40B4-BE49-F238E27FC236}">
                <a16:creationId xmlns:a16="http://schemas.microsoft.com/office/drawing/2014/main" id="{AAEEF0B4-5801-C78E-2211-4E22B0940740}"/>
              </a:ext>
            </a:extLst>
          </p:cNvPr>
          <p:cNvSpPr txBox="1"/>
          <p:nvPr/>
        </p:nvSpPr>
        <p:spPr>
          <a:xfrm>
            <a:off x="952500" y="3400425"/>
            <a:ext cx="3276600"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Modulated</a:t>
            </a:r>
            <a:r>
              <a:rPr lang="it-IT" sz="2400" dirty="0">
                <a:latin typeface="Arial" panose="020B0604020202020204" pitchFamily="34" charset="0"/>
                <a:cs typeface="Arial" panose="020B0604020202020204" pitchFamily="34" charset="0"/>
              </a:rPr>
              <a:t> </a:t>
            </a:r>
            <a:r>
              <a:rPr lang="it-IT" sz="2400" dirty="0" err="1">
                <a:latin typeface="Arial" panose="020B0604020202020204" pitchFamily="34" charset="0"/>
                <a:cs typeface="Arial" panose="020B0604020202020204" pitchFamily="34" charset="0"/>
              </a:rPr>
              <a:t>noise</a:t>
            </a:r>
            <a:endParaRPr lang="en-US" sz="24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98DA9120-41D3-15E0-FC72-D1EAF59334EE}"/>
              </a:ext>
            </a:extLst>
          </p:cNvPr>
          <p:cNvPicPr>
            <a:picLocks noChangeAspect="1"/>
          </p:cNvPicPr>
          <p:nvPr/>
        </p:nvPicPr>
        <p:blipFill rotWithShape="1">
          <a:blip r:embed="rId2"/>
          <a:srcRect t="10506" b="10081"/>
          <a:stretch/>
        </p:blipFill>
        <p:spPr>
          <a:xfrm>
            <a:off x="4229100" y="3128257"/>
            <a:ext cx="6683682" cy="2985603"/>
          </a:xfrm>
          <a:prstGeom prst="rect">
            <a:avLst/>
          </a:prstGeom>
        </p:spPr>
      </p:pic>
    </p:spTree>
    <p:extLst>
      <p:ext uri="{BB962C8B-B14F-4D97-AF65-F5344CB8AC3E}">
        <p14:creationId xmlns:p14="http://schemas.microsoft.com/office/powerpoint/2010/main" val="361611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DD9E9-218B-4551-9C0C-88C8ACAEA1A8}"/>
              </a:ext>
            </a:extLst>
          </p:cNvPr>
          <p:cNvSpPr>
            <a:spLocks noGrp="1"/>
          </p:cNvSpPr>
          <p:nvPr>
            <p:ph type="title"/>
          </p:nvPr>
        </p:nvSpPr>
        <p:spPr>
          <a:xfrm>
            <a:off x="691055" y="322447"/>
            <a:ext cx="10515600" cy="662397"/>
          </a:xfrm>
        </p:spPr>
        <p:txBody>
          <a:bodyPr>
            <a:normAutofit/>
          </a:bodyPr>
          <a:lstStyle/>
          <a:p>
            <a:r>
              <a:rPr lang="en-US" dirty="0"/>
              <a:t>PNOISE Parameters</a:t>
            </a:r>
          </a:p>
        </p:txBody>
      </p:sp>
      <p:sp>
        <p:nvSpPr>
          <p:cNvPr id="3" name="Segnaposto piè di pagina 2">
            <a:extLst>
              <a:ext uri="{FF2B5EF4-FFF2-40B4-BE49-F238E27FC236}">
                <a16:creationId xmlns:a16="http://schemas.microsoft.com/office/drawing/2014/main" id="{D48CDF31-CFB5-485D-863F-EE4E86CDA01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 Bruschi – Microelectronic System Design</a:t>
            </a:r>
          </a:p>
        </p:txBody>
      </p:sp>
      <p:sp>
        <p:nvSpPr>
          <p:cNvPr id="4" name="Segnaposto numero diapositiva 3">
            <a:extLst>
              <a:ext uri="{FF2B5EF4-FFF2-40B4-BE49-F238E27FC236}">
                <a16:creationId xmlns:a16="http://schemas.microsoft.com/office/drawing/2014/main" id="{E643FD60-159E-47D1-9DE0-E98F7919F25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55017-B6DE-4C35-A63B-40EADAC9784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CasellaDiTesto 9">
            <a:extLst>
              <a:ext uri="{FF2B5EF4-FFF2-40B4-BE49-F238E27FC236}">
                <a16:creationId xmlns:a16="http://schemas.microsoft.com/office/drawing/2014/main" id="{2DDF3DB8-4B0D-8A90-33F0-3924C29269CD}"/>
              </a:ext>
            </a:extLst>
          </p:cNvPr>
          <p:cNvSpPr txBox="1"/>
          <p:nvPr/>
        </p:nvSpPr>
        <p:spPr>
          <a:xfrm>
            <a:off x="691055" y="1024408"/>
            <a:ext cx="11006965" cy="2385268"/>
          </a:xfrm>
          <a:prstGeom prst="rect">
            <a:avLst/>
          </a:prstGeom>
          <a:noFill/>
        </p:spPr>
        <p:txBody>
          <a:bodyPr wrap="square" rtlCol="0">
            <a:spAutoFit/>
          </a:bodyPr>
          <a:lstStyle/>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PSS fundamental frequency</a:t>
            </a:r>
            <a:r>
              <a:rPr lang="en-US" sz="2400" dirty="0">
                <a:solidFill>
                  <a:prstClr val="black"/>
                </a:solidFill>
                <a:latin typeface="Arial" panose="020B0604020202020204" pitchFamily="34" charset="0"/>
                <a:cs typeface="Arial" panose="020B0604020202020204" pitchFamily="34" charset="0"/>
              </a:rPr>
              <a:t>: same as indicated in PSS analysis</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Start/stop frequency</a:t>
            </a:r>
            <a:r>
              <a:rPr lang="en-US" sz="2400" dirty="0">
                <a:solidFill>
                  <a:prstClr val="black"/>
                </a:solidFill>
                <a:latin typeface="Arial" panose="020B0604020202020204" pitchFamily="34" charset="0"/>
                <a:cs typeface="Arial" panose="020B0604020202020204" pitchFamily="34" charset="0"/>
              </a:rPr>
              <a:t>: frequency range of the noise spectral density</a:t>
            </a:r>
          </a:p>
          <a:p>
            <a:pPr marL="342900" marR="0" lvl="0" indent="-342900" algn="l" defTabSz="914400" rtl="0" eaLnBrk="1" fontAlgn="auto" latinLnBrk="0" hangingPunct="1">
              <a:lnSpc>
                <a:spcPct val="100000"/>
              </a:lnSpc>
              <a:buClrTx/>
              <a:buSzTx/>
              <a:buFont typeface="Arial" panose="020B0604020202020204" pitchFamily="34" charset="0"/>
              <a:buChar char="•"/>
              <a:tabLst/>
              <a:defRPr/>
            </a:pPr>
            <a:r>
              <a:rPr lang="en-US" sz="2400" u="sng" dirty="0">
                <a:solidFill>
                  <a:prstClr val="black"/>
                </a:solidFill>
                <a:latin typeface="Arial" panose="020B0604020202020204" pitchFamily="34" charset="0"/>
                <a:cs typeface="Arial" panose="020B0604020202020204" pitchFamily="34" charset="0"/>
              </a:rPr>
              <a:t>Maximum sidebands</a:t>
            </a:r>
            <a:r>
              <a:rPr lang="en-US" sz="2400" dirty="0">
                <a:solidFill>
                  <a:prstClr val="black"/>
                </a:solidFill>
                <a:latin typeface="Arial" panose="020B0604020202020204" pitchFamily="34" charset="0"/>
                <a:cs typeface="Arial" panose="020B0604020202020204" pitchFamily="34" charset="0"/>
              </a:rPr>
              <a:t>: number of noise replica</a:t>
            </a:r>
          </a:p>
          <a:p>
            <a:pPr marL="342900" indent="-342900">
              <a:buFont typeface="Arial" panose="020B0604020202020204" pitchFamily="34" charset="0"/>
              <a:buChar char="•"/>
              <a:defRPr/>
            </a:pPr>
            <a:r>
              <a:rPr lang="en-US" sz="2400" u="sng" dirty="0">
                <a:solidFill>
                  <a:prstClr val="black"/>
                </a:solidFill>
                <a:latin typeface="Arial" panose="020B0604020202020204" pitchFamily="34" charset="0"/>
                <a:cs typeface="Arial" panose="020B0604020202020204" pitchFamily="34" charset="0"/>
              </a:rPr>
              <a:t>Noise type</a:t>
            </a:r>
            <a:r>
              <a:rPr lang="en-US" sz="2400" dirty="0">
                <a:solidFill>
                  <a:prstClr val="black"/>
                </a:solidFill>
                <a:latin typeface="Arial" panose="020B0604020202020204" pitchFamily="34" charset="0"/>
                <a:cs typeface="Arial" panose="020B0604020202020204" pitchFamily="34" charset="0"/>
              </a:rPr>
              <a:t>: time average (single-sided spectrum, harmonic referred noise analysis) vs. time domain (strobed noise analysis)</a:t>
            </a:r>
          </a:p>
          <a:p>
            <a:pPr marR="0" lvl="0" algn="l" defTabSz="914400" rtl="0" eaLnBrk="1" fontAlgn="auto" latinLnBrk="0" hangingPunct="1">
              <a:lnSpc>
                <a:spcPct val="100000"/>
              </a:lnSpc>
              <a:spcBef>
                <a:spcPts val="600"/>
              </a:spcBef>
              <a:spcAft>
                <a:spcPts val="600"/>
              </a:spcAft>
              <a:buClrTx/>
              <a:buSzTx/>
              <a:tabLst/>
              <a:defRPr/>
            </a:pPr>
            <a:endParaRPr lang="en-US" sz="2400" dirty="0">
              <a:solidFill>
                <a:prstClr val="black"/>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89D4C7D-6EC7-0721-29B1-D0C93C71F398}"/>
              </a:ext>
            </a:extLst>
          </p:cNvPr>
          <p:cNvSpPr txBox="1"/>
          <p:nvPr/>
        </p:nvSpPr>
        <p:spPr>
          <a:xfrm>
            <a:off x="960122" y="3551199"/>
            <a:ext cx="2305050" cy="830997"/>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E.g.: </a:t>
            </a:r>
            <a:r>
              <a:rPr lang="it-IT" sz="2400" dirty="0" err="1">
                <a:latin typeface="Arial" panose="020B0604020202020204" pitchFamily="34" charset="0"/>
                <a:cs typeface="Arial" panose="020B0604020202020204" pitchFamily="34" charset="0"/>
              </a:rPr>
              <a:t>Sample&amp;Hold</a:t>
            </a:r>
            <a:endParaRPr lang="it-IT" sz="2400" dirty="0">
              <a:latin typeface="Arial" panose="020B0604020202020204" pitchFamily="34" charset="0"/>
              <a:cs typeface="Arial" panose="020B0604020202020204" pitchFamily="34" charset="0"/>
            </a:endParaRPr>
          </a:p>
        </p:txBody>
      </p:sp>
      <p:pic>
        <p:nvPicPr>
          <p:cNvPr id="6" name="Graphic 5">
            <a:extLst>
              <a:ext uri="{FF2B5EF4-FFF2-40B4-BE49-F238E27FC236}">
                <a16:creationId xmlns:a16="http://schemas.microsoft.com/office/drawing/2014/main" id="{D87A9908-7559-F143-F295-F7AE186A05F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74672" y="5207406"/>
            <a:ext cx="1438275" cy="857250"/>
          </a:xfrm>
          <a:prstGeom prst="rect">
            <a:avLst/>
          </a:prstGeom>
        </p:spPr>
      </p:pic>
      <p:grpSp>
        <p:nvGrpSpPr>
          <p:cNvPr id="7" name="Group 6">
            <a:extLst>
              <a:ext uri="{FF2B5EF4-FFF2-40B4-BE49-F238E27FC236}">
                <a16:creationId xmlns:a16="http://schemas.microsoft.com/office/drawing/2014/main" id="{78A350CD-DCDB-23C5-7072-083F33FEA46E}"/>
              </a:ext>
            </a:extLst>
          </p:cNvPr>
          <p:cNvGrpSpPr/>
          <p:nvPr/>
        </p:nvGrpSpPr>
        <p:grpSpPr>
          <a:xfrm>
            <a:off x="1574232" y="4652166"/>
            <a:ext cx="667208" cy="359470"/>
            <a:chOff x="1446577" y="4677976"/>
            <a:chExt cx="1152029" cy="277261"/>
          </a:xfrm>
        </p:grpSpPr>
        <p:cxnSp>
          <p:nvCxnSpPr>
            <p:cNvPr id="8" name="Connector: Elbow 7">
              <a:extLst>
                <a:ext uri="{FF2B5EF4-FFF2-40B4-BE49-F238E27FC236}">
                  <a16:creationId xmlns:a16="http://schemas.microsoft.com/office/drawing/2014/main" id="{C6BA9BE4-7D59-D96E-29CA-F44A370C7E46}"/>
                </a:ext>
              </a:extLst>
            </p:cNvPr>
            <p:cNvCxnSpPr/>
            <p:nvPr/>
          </p:nvCxnSpPr>
          <p:spPr>
            <a:xfrm flipV="1">
              <a:off x="1446577" y="4677978"/>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748EAEF7-05B8-990B-F6C1-554E6D019A5B}"/>
                </a:ext>
              </a:extLst>
            </p:cNvPr>
            <p:cNvCxnSpPr>
              <a:cxnSpLocks/>
            </p:cNvCxnSpPr>
            <p:nvPr/>
          </p:nvCxnSpPr>
          <p:spPr>
            <a:xfrm rot="10800000">
              <a:off x="1589534" y="4677980"/>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E3EC190E-B9A5-06D3-68FA-7FB09E3CE5A3}"/>
                </a:ext>
              </a:extLst>
            </p:cNvPr>
            <p:cNvCxnSpPr/>
            <p:nvPr/>
          </p:nvCxnSpPr>
          <p:spPr>
            <a:xfrm flipV="1">
              <a:off x="2177125" y="4677976"/>
              <a:ext cx="289034" cy="277258"/>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9C587FDE-BC72-7FAE-EE23-2F33A3B71458}"/>
                </a:ext>
              </a:extLst>
            </p:cNvPr>
            <p:cNvCxnSpPr>
              <a:cxnSpLocks/>
            </p:cNvCxnSpPr>
            <p:nvPr/>
          </p:nvCxnSpPr>
          <p:spPr>
            <a:xfrm rot="10800000">
              <a:off x="2320082" y="4677978"/>
              <a:ext cx="278524" cy="277257"/>
            </a:xfrm>
            <a:prstGeom prst="bent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949659-2EF9-07C7-3A5A-1530637E7994}"/>
                </a:ext>
              </a:extLst>
            </p:cNvPr>
            <p:cNvCxnSpPr>
              <a:cxnSpLocks/>
            </p:cNvCxnSpPr>
            <p:nvPr/>
          </p:nvCxnSpPr>
          <p:spPr>
            <a:xfrm>
              <a:off x="1789331" y="4955234"/>
              <a:ext cx="4180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5FBCD151-D4EC-9470-7EE2-0FC80E59BEDB}"/>
              </a:ext>
            </a:extLst>
          </p:cNvPr>
          <p:cNvSpPr txBox="1"/>
          <p:nvPr/>
        </p:nvSpPr>
        <p:spPr>
          <a:xfrm>
            <a:off x="2437407" y="4976573"/>
            <a:ext cx="760177" cy="461665"/>
          </a:xfrm>
          <a:prstGeom prst="rect">
            <a:avLst/>
          </a:prstGeom>
          <a:noFill/>
        </p:spPr>
        <p:txBody>
          <a:bodyPr wrap="square" rtlCol="0">
            <a:spAutoFit/>
          </a:bodyPr>
          <a:lstStyle/>
          <a:p>
            <a:r>
              <a:rPr lang="it-IT" sz="2400" dirty="0" err="1">
                <a:latin typeface="Arial" panose="020B0604020202020204" pitchFamily="34" charset="0"/>
                <a:cs typeface="Arial" panose="020B0604020202020204" pitchFamily="34" charset="0"/>
              </a:rPr>
              <a:t>V</a:t>
            </a:r>
            <a:r>
              <a:rPr lang="it-IT" sz="2400" baseline="-25000" dirty="0" err="1">
                <a:latin typeface="Arial" panose="020B0604020202020204" pitchFamily="34" charset="0"/>
                <a:cs typeface="Arial" panose="020B0604020202020204" pitchFamily="34" charset="0"/>
              </a:rPr>
              <a:t>out</a:t>
            </a:r>
            <a:endParaRPr lang="en-US" sz="2400" baseline="-250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68C979E-F37F-76B7-30D8-FA7046500AC8}"/>
              </a:ext>
            </a:extLst>
          </p:cNvPr>
          <p:cNvSpPr txBox="1"/>
          <p:nvPr/>
        </p:nvSpPr>
        <p:spPr>
          <a:xfrm>
            <a:off x="580033" y="5176676"/>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V</a:t>
            </a:r>
            <a:r>
              <a:rPr lang="it-IT" sz="2400" baseline="-25000" dirty="0">
                <a:latin typeface="Arial" panose="020B0604020202020204" pitchFamily="34" charset="0"/>
                <a:cs typeface="Arial" panose="020B0604020202020204" pitchFamily="34" charset="0"/>
              </a:rPr>
              <a:t>in</a:t>
            </a:r>
            <a:endParaRPr lang="en-US" sz="2400" baseline="-25000"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BB41F015-F2F9-2B4A-6493-D04D351A922F}"/>
              </a:ext>
            </a:extLst>
          </p:cNvPr>
          <p:cNvPicPr>
            <a:picLocks noChangeAspect="1"/>
          </p:cNvPicPr>
          <p:nvPr/>
        </p:nvPicPr>
        <p:blipFill>
          <a:blip r:embed="rId4"/>
          <a:stretch>
            <a:fillRect/>
          </a:stretch>
        </p:blipFill>
        <p:spPr>
          <a:xfrm>
            <a:off x="3816653" y="2912832"/>
            <a:ext cx="4044267" cy="3321148"/>
          </a:xfrm>
          <a:prstGeom prst="rect">
            <a:avLst/>
          </a:prstGeom>
        </p:spPr>
      </p:pic>
      <p:sp>
        <p:nvSpPr>
          <p:cNvPr id="18" name="TextBox 17">
            <a:extLst>
              <a:ext uri="{FF2B5EF4-FFF2-40B4-BE49-F238E27FC236}">
                <a16:creationId xmlns:a16="http://schemas.microsoft.com/office/drawing/2014/main" id="{C47CC309-4703-E69B-1291-77D83C4ACAD9}"/>
              </a:ext>
            </a:extLst>
          </p:cNvPr>
          <p:cNvSpPr txBox="1"/>
          <p:nvPr/>
        </p:nvSpPr>
        <p:spPr>
          <a:xfrm>
            <a:off x="7998646" y="3762308"/>
            <a:ext cx="4044267" cy="923330"/>
          </a:xfrm>
          <a:prstGeom prst="rect">
            <a:avLst/>
          </a:prstGeom>
          <a:noFill/>
        </p:spPr>
        <p:txBody>
          <a:bodyPr wrap="square">
            <a:spAutoFit/>
          </a:bodyPr>
          <a:lstStyle/>
          <a:p>
            <a:r>
              <a:rPr lang="it-IT" sz="1800" dirty="0" err="1">
                <a:latin typeface="Arial" panose="020B0604020202020204" pitchFamily="34" charset="0"/>
                <a:cs typeface="Arial" panose="020B0604020202020204" pitchFamily="34" charset="0"/>
              </a:rPr>
              <a:t>Fundamental</a:t>
            </a:r>
            <a:r>
              <a:rPr lang="it-IT" sz="1800" dirty="0">
                <a:latin typeface="Arial" panose="020B0604020202020204" pitchFamily="34" charset="0"/>
                <a:cs typeface="Arial" panose="020B0604020202020204" pitchFamily="34" charset="0"/>
              </a:rPr>
              <a:t> Frequency: 100 kHz</a:t>
            </a:r>
          </a:p>
          <a:p>
            <a:r>
              <a:rPr lang="it-IT" sz="1800" dirty="0">
                <a:latin typeface="Arial" panose="020B0604020202020204" pitchFamily="34" charset="0"/>
                <a:cs typeface="Arial" panose="020B0604020202020204" pitchFamily="34" charset="0"/>
              </a:rPr>
              <a:t>Start/</a:t>
            </a:r>
            <a:r>
              <a:rPr lang="it-IT" dirty="0">
                <a:latin typeface="Arial" panose="020B0604020202020204" pitchFamily="34" charset="0"/>
                <a:cs typeface="Arial" panose="020B0604020202020204" pitchFamily="34" charset="0"/>
              </a:rPr>
              <a:t>Stop Frequency: [1Hz/50kHz]</a:t>
            </a:r>
          </a:p>
          <a:p>
            <a:r>
              <a:rPr lang="it-IT" sz="1800" dirty="0">
                <a:latin typeface="Arial" panose="020B0604020202020204" pitchFamily="34" charset="0"/>
                <a:cs typeface="Arial" panose="020B0604020202020204" pitchFamily="34" charset="0"/>
              </a:rPr>
              <a:t>C=1pF</a:t>
            </a:r>
            <a:endParaRPr lang="en-US" sz="18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30AA453-E236-737E-CEDA-DA5C689DA3B3}"/>
              </a:ext>
            </a:extLst>
          </p:cNvPr>
          <p:cNvSpPr txBox="1"/>
          <p:nvPr/>
        </p:nvSpPr>
        <p:spPr>
          <a:xfrm>
            <a:off x="2571013" y="5520614"/>
            <a:ext cx="760177"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C</a:t>
            </a:r>
            <a:endParaRPr lang="en-US" sz="2400" baseline="-2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10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5" grpId="0"/>
      <p:bldP spid="18" grpId="0"/>
      <p:bldP spid="19" grpId="0"/>
    </p:bld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40000"/>
            <a:lumOff val="6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Wingdings</vt:lpstr>
      <vt:lpstr>1_Tema di Office</vt:lpstr>
      <vt:lpstr>Periodic Steady State (PSS) Analysis</vt:lpstr>
      <vt:lpstr>Periodic Steady State (PSS) Analysis</vt:lpstr>
      <vt:lpstr>Harmonic Balance</vt:lpstr>
      <vt:lpstr>Shooting Method</vt:lpstr>
      <vt:lpstr>PSS Parameters</vt:lpstr>
      <vt:lpstr>Periodic AC (PAC) Analysis</vt:lpstr>
      <vt:lpstr>PAC Parameters</vt:lpstr>
      <vt:lpstr>Periodic Noise (PNOISE) Analysis</vt:lpstr>
      <vt:lpstr>PNOISE Parameters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Steady State (PSS) Analysis</dc:title>
  <dc:creator>Alessandro Catania</dc:creator>
  <cp:lastModifiedBy>Alessandro Catania</cp:lastModifiedBy>
  <cp:revision>13</cp:revision>
  <dcterms:created xsi:type="dcterms:W3CDTF">2022-10-23T16:51:07Z</dcterms:created>
  <dcterms:modified xsi:type="dcterms:W3CDTF">2022-11-03T11:07:59Z</dcterms:modified>
</cp:coreProperties>
</file>