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332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11/19/2023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3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7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11/19/2023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11/19/2023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11/19/2023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image" Target="../media/image1.png"/><Relationship Id="rId7" Type="http://schemas.openxmlformats.org/officeDocument/2006/relationships/image" Target="../media/image47.wmf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55.bin"/><Relationship Id="rId3" Type="http://schemas.openxmlformats.org/officeDocument/2006/relationships/image" Target="../media/image1.pn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5.wmf"/><Relationship Id="rId2" Type="http://schemas.openxmlformats.org/officeDocument/2006/relationships/notesSlide" Target="../notesSlides/notesSlide2.xml"/><Relationship Id="rId16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61.bin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1.wmf"/><Relationship Id="rId5" Type="http://schemas.openxmlformats.org/officeDocument/2006/relationships/image" Target="../media/image58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9.wmf"/><Relationship Id="rId3" Type="http://schemas.openxmlformats.org/officeDocument/2006/relationships/image" Target="../media/image63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6.bin"/><Relationship Id="rId2" Type="http://schemas.openxmlformats.org/officeDocument/2006/relationships/oleObject" Target="../embeddings/oleObject6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8.wmf"/><Relationship Id="rId5" Type="http://schemas.openxmlformats.org/officeDocument/2006/relationships/image" Target="../media/image65.svg"/><Relationship Id="rId10" Type="http://schemas.openxmlformats.org/officeDocument/2006/relationships/oleObject" Target="../embeddings/oleObject65.bin"/><Relationship Id="rId4" Type="http://schemas.openxmlformats.org/officeDocument/2006/relationships/image" Target="../media/image64.png"/><Relationship Id="rId9" Type="http://schemas.openxmlformats.org/officeDocument/2006/relationships/image" Target="../media/image6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svg"/><Relationship Id="rId7" Type="http://schemas.openxmlformats.org/officeDocument/2006/relationships/image" Target="../media/image74.wmf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73.svg"/><Relationship Id="rId4" Type="http://schemas.openxmlformats.org/officeDocument/2006/relationships/image" Target="../media/image7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40.bin"/><Relationship Id="rId3" Type="http://schemas.openxmlformats.org/officeDocument/2006/relationships/image" Target="../media/image32.wmf"/><Relationship Id="rId21" Type="http://schemas.openxmlformats.org/officeDocument/2006/relationships/image" Target="../media/image41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39.wmf"/><Relationship Id="rId2" Type="http://schemas.openxmlformats.org/officeDocument/2006/relationships/oleObject" Target="../embeddings/oleObject32.bin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208970-4539-442C-AEA9-6839466E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0"/>
            <a:ext cx="10515600" cy="662397"/>
          </a:xfrm>
        </p:spPr>
        <p:txBody>
          <a:bodyPr/>
          <a:lstStyle/>
          <a:p>
            <a:r>
              <a:rPr lang="en-US" dirty="0"/>
              <a:t>Exercise: </a:t>
            </a:r>
            <a:r>
              <a:rPr lang="en-US" dirty="0" err="1"/>
              <a:t>Opamp</a:t>
            </a:r>
            <a:r>
              <a:rPr lang="en-US" dirty="0"/>
              <a:t> Design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90A973-47EC-4F48-A7E8-BF402463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36F019F-D9DF-46C1-B315-4745FF3F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2F83E2D-C770-4964-96E2-4E248842F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826917"/>
            <a:ext cx="4827905" cy="37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2F0094D7-E5E0-4F53-9DCB-8261AAF5323B}"/>
              </a:ext>
            </a:extLst>
          </p:cNvPr>
          <p:cNvSpPr txBox="1"/>
          <p:nvPr/>
        </p:nvSpPr>
        <p:spPr>
          <a:xfrm>
            <a:off x="4669971" y="4633615"/>
            <a:ext cx="7644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An offset voltage (absolute value) smaller than </a:t>
            </a:r>
            <a:r>
              <a:rPr lang="en-US" sz="2400" b="1" dirty="0"/>
              <a:t>3 mV</a:t>
            </a:r>
            <a:r>
              <a:rPr lang="en-US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 GBW of </a:t>
            </a:r>
            <a:r>
              <a:rPr lang="en-US" sz="2400" b="1" dirty="0"/>
              <a:t>10 MHz</a:t>
            </a:r>
            <a:r>
              <a:rPr lang="en-US" sz="2400" dirty="0"/>
              <a:t> for a load capacitance (C</a:t>
            </a:r>
            <a:r>
              <a:rPr lang="en-US" sz="2400" baseline="-25000" dirty="0"/>
              <a:t>L</a:t>
            </a:r>
            <a:r>
              <a:rPr lang="en-US" sz="2400" dirty="0"/>
              <a:t>) up to </a:t>
            </a:r>
            <a:r>
              <a:rPr lang="en-US" sz="2400" b="1" dirty="0"/>
              <a:t>10 </a:t>
            </a:r>
            <a:r>
              <a:rPr lang="en-US" sz="2400" b="1" dirty="0" err="1"/>
              <a:t>pF</a:t>
            </a:r>
            <a:r>
              <a:rPr lang="en-US" sz="2400" dirty="0" err="1"/>
              <a:t>.</a:t>
            </a:r>
            <a:r>
              <a:rPr lang="en-US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 phase margin around </a:t>
            </a:r>
            <a:r>
              <a:rPr lang="en-US" sz="2400" b="1" dirty="0"/>
              <a:t>70°</a:t>
            </a:r>
            <a:r>
              <a:rPr lang="en-US" sz="2400" dirty="0"/>
              <a:t> in unity gain configuration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96A80D-997F-4B53-9751-7F0A4A3BB2DF}"/>
              </a:ext>
            </a:extLst>
          </p:cNvPr>
          <p:cNvSpPr txBox="1"/>
          <p:nvPr/>
        </p:nvSpPr>
        <p:spPr>
          <a:xfrm>
            <a:off x="7089777" y="3933059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Specifications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981DF59-9B41-4310-A77A-B4749A590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149" y="865581"/>
            <a:ext cx="6330696" cy="313486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ED061C8-C75E-4E7E-97DB-A8C2AEABACEB}"/>
              </a:ext>
            </a:extLst>
          </p:cNvPr>
          <p:cNvSpPr txBox="1"/>
          <p:nvPr/>
        </p:nvSpPr>
        <p:spPr>
          <a:xfrm>
            <a:off x="8413571" y="403916"/>
            <a:ext cx="294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Process parameters</a:t>
            </a:r>
          </a:p>
        </p:txBody>
      </p:sp>
    </p:spTree>
    <p:extLst>
      <p:ext uri="{BB962C8B-B14F-4D97-AF65-F5344CB8AC3E}">
        <p14:creationId xmlns:p14="http://schemas.microsoft.com/office/powerpoint/2010/main" val="301800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C0A1AA29-A8E9-4F39-B9AA-3EFE755C3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590" y="2437309"/>
            <a:ext cx="7302664" cy="223979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9384881D-8EEA-4DD6-B99D-F10EB4A14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Design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35E8F41-4989-4BCE-8B70-68EED7FE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1C23C81-CC22-46EF-9243-1C5DD625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65E5BBC-BBB4-4427-B397-7BF015189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06" y="696323"/>
            <a:ext cx="4648324" cy="364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5090CB6-0F29-468E-9931-482DBE2BB8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267819"/>
              </p:ext>
            </p:extLst>
          </p:nvPr>
        </p:nvGraphicFramePr>
        <p:xfrm>
          <a:off x="8250499" y="1696458"/>
          <a:ext cx="29559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0960" imgH="431640" progId="Equation.DSMT4">
                  <p:embed/>
                </p:oleObj>
              </mc:Choice>
              <mc:Fallback>
                <p:oleObj name="Equation" r:id="rId4" imgW="165096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E59281F-3692-4EF2-BBBF-BBF674329C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0499" y="1696458"/>
                        <a:ext cx="2955925" cy="769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AC128CC8-D5A1-498D-93F3-62D8976797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662041"/>
              </p:ext>
            </p:extLst>
          </p:nvPr>
        </p:nvGraphicFramePr>
        <p:xfrm>
          <a:off x="8255227" y="1319143"/>
          <a:ext cx="1955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228600" progId="Equation.DSMT4">
                  <p:embed/>
                </p:oleObj>
              </mc:Choice>
              <mc:Fallback>
                <p:oleObj name="Equation" r:id="rId6" imgW="109188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E5090CB6-0F29-468E-9931-482DBE2BB8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227" y="1319143"/>
                        <a:ext cx="1955800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EBD716EA-616A-4B88-99A0-7BEAEC35E8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95457"/>
              </p:ext>
            </p:extLst>
          </p:nvPr>
        </p:nvGraphicFramePr>
        <p:xfrm>
          <a:off x="8294949" y="822488"/>
          <a:ext cx="14335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99920" imgH="228600" progId="Equation.DSMT4">
                  <p:embed/>
                </p:oleObj>
              </mc:Choice>
              <mc:Fallback>
                <p:oleObj name="Equation" r:id="rId8" imgW="7999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AC128CC8-D5A1-498D-93F3-62D8976797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4949" y="822488"/>
                        <a:ext cx="1433512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525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F12876-3AD3-4F28-BC81-EB80CCC9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588" y="69567"/>
            <a:ext cx="10515600" cy="662397"/>
          </a:xfrm>
        </p:spPr>
        <p:txBody>
          <a:bodyPr/>
          <a:lstStyle/>
          <a:p>
            <a:r>
              <a:rPr lang="en-US" dirty="0"/>
              <a:t>Check of initial hypothesis validity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0AC798-6B3B-4CA2-8B3D-56EA33B9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C51D04A-F6E0-4839-BEBF-AFA2E48E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01A4BFB-1965-497B-B024-6C7F9D9F6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904018"/>
            <a:ext cx="4827905" cy="37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o 6">
            <a:extLst>
              <a:ext uri="{FF2B5EF4-FFF2-40B4-BE49-F238E27FC236}">
                <a16:creationId xmlns:a16="http://schemas.microsoft.com/office/drawing/2014/main" id="{1F7574CB-76F2-479B-BEC2-EA2A1EE5E2EF}"/>
              </a:ext>
            </a:extLst>
          </p:cNvPr>
          <p:cNvGrpSpPr/>
          <p:nvPr/>
        </p:nvGrpSpPr>
        <p:grpSpPr>
          <a:xfrm>
            <a:off x="3680713" y="3768677"/>
            <a:ext cx="441634" cy="557488"/>
            <a:chOff x="6584137" y="4434840"/>
            <a:chExt cx="441634" cy="557488"/>
          </a:xfrm>
        </p:grpSpPr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EF26E410-1423-415B-82B8-72EED7898D4C}"/>
                </a:ext>
              </a:extLst>
            </p:cNvPr>
            <p:cNvCxnSpPr>
              <a:cxnSpLocks/>
            </p:cNvCxnSpPr>
            <p:nvPr/>
          </p:nvCxnSpPr>
          <p:spPr>
            <a:xfrm>
              <a:off x="6584137" y="4645004"/>
              <a:ext cx="44163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B5DDE79D-D6A8-41B7-AEA6-22CA5E4DB2D7}"/>
                </a:ext>
              </a:extLst>
            </p:cNvPr>
            <p:cNvCxnSpPr>
              <a:cxnSpLocks/>
            </p:cNvCxnSpPr>
            <p:nvPr/>
          </p:nvCxnSpPr>
          <p:spPr>
            <a:xfrm>
              <a:off x="6584137" y="4782164"/>
              <a:ext cx="44163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D3B15856-BACB-4379-B086-983DCA6C32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4954" y="4782164"/>
              <a:ext cx="0" cy="2101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AD7DA18B-F958-44AC-BE23-534A9914CF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4954" y="4434840"/>
              <a:ext cx="0" cy="2101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6C056091-0F02-413D-9724-66B867FAFA8A}"/>
              </a:ext>
            </a:extLst>
          </p:cNvPr>
          <p:cNvGrpSpPr/>
          <p:nvPr/>
        </p:nvGrpSpPr>
        <p:grpSpPr>
          <a:xfrm>
            <a:off x="4684013" y="2940637"/>
            <a:ext cx="774374" cy="850879"/>
            <a:chOff x="5041900" y="4307840"/>
            <a:chExt cx="774374" cy="850879"/>
          </a:xfrm>
        </p:grpSpPr>
        <p:grpSp>
          <p:nvGrpSpPr>
            <p:cNvPr id="13" name="Gruppo 12">
              <a:extLst>
                <a:ext uri="{FF2B5EF4-FFF2-40B4-BE49-F238E27FC236}">
                  <a16:creationId xmlns:a16="http://schemas.microsoft.com/office/drawing/2014/main" id="{B3711217-8740-4D33-A713-F99380146149}"/>
                </a:ext>
              </a:extLst>
            </p:cNvPr>
            <p:cNvGrpSpPr/>
            <p:nvPr/>
          </p:nvGrpSpPr>
          <p:grpSpPr>
            <a:xfrm>
              <a:off x="5374640" y="4307840"/>
              <a:ext cx="441634" cy="557488"/>
              <a:chOff x="6584137" y="4434840"/>
              <a:chExt cx="441634" cy="557488"/>
            </a:xfrm>
          </p:grpSpPr>
          <p:cxnSp>
            <p:nvCxnSpPr>
              <p:cNvPr id="23" name="Connettore diritto 22">
                <a:extLst>
                  <a:ext uri="{FF2B5EF4-FFF2-40B4-BE49-F238E27FC236}">
                    <a16:creationId xmlns:a16="http://schemas.microsoft.com/office/drawing/2014/main" id="{7398FBCA-CE0E-4C51-ABB8-3BA4D62EBC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4137" y="4645004"/>
                <a:ext cx="4416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ttore diritto 23">
                <a:extLst>
                  <a:ext uri="{FF2B5EF4-FFF2-40B4-BE49-F238E27FC236}">
                    <a16:creationId xmlns:a16="http://schemas.microsoft.com/office/drawing/2014/main" id="{13560669-A547-40AA-9B6E-F2FED663C4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4137" y="4782164"/>
                <a:ext cx="4416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diritto 24">
                <a:extLst>
                  <a:ext uri="{FF2B5EF4-FFF2-40B4-BE49-F238E27FC236}">
                    <a16:creationId xmlns:a16="http://schemas.microsoft.com/office/drawing/2014/main" id="{33F2CE22-0F12-411B-87F9-3DC8D64A89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4954" y="4782164"/>
                <a:ext cx="0" cy="2101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diritto 25">
                <a:extLst>
                  <a:ext uri="{FF2B5EF4-FFF2-40B4-BE49-F238E27FC236}">
                    <a16:creationId xmlns:a16="http://schemas.microsoft.com/office/drawing/2014/main" id="{351A05B1-47DD-461E-BC3D-0BE558610E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4954" y="4434840"/>
                <a:ext cx="0" cy="2101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po 13">
              <a:extLst>
                <a:ext uri="{FF2B5EF4-FFF2-40B4-BE49-F238E27FC236}">
                  <a16:creationId xmlns:a16="http://schemas.microsoft.com/office/drawing/2014/main" id="{59E9A09D-9AB5-4D54-89BC-D54B374CF18A}"/>
                </a:ext>
              </a:extLst>
            </p:cNvPr>
            <p:cNvGrpSpPr/>
            <p:nvPr/>
          </p:nvGrpSpPr>
          <p:grpSpPr>
            <a:xfrm>
              <a:off x="5417342" y="4862384"/>
              <a:ext cx="343852" cy="296335"/>
              <a:chOff x="6464935" y="4679950"/>
              <a:chExt cx="343852" cy="296335"/>
            </a:xfrm>
          </p:grpSpPr>
          <p:cxnSp>
            <p:nvCxnSpPr>
              <p:cNvPr id="16" name="Connettore diritto 15">
                <a:extLst>
                  <a:ext uri="{FF2B5EF4-FFF2-40B4-BE49-F238E27FC236}">
                    <a16:creationId xmlns:a16="http://schemas.microsoft.com/office/drawing/2014/main" id="{148C527D-00B4-416A-8928-F117788A26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2417" y="4679950"/>
                <a:ext cx="0" cy="18537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diritto 16">
                <a:extLst>
                  <a:ext uri="{FF2B5EF4-FFF2-40B4-BE49-F238E27FC236}">
                    <a16:creationId xmlns:a16="http://schemas.microsoft.com/office/drawing/2014/main" id="{4D466CBA-66E4-4EE3-8C59-95C69F4D6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2875" y="4865328"/>
                <a:ext cx="29908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diritto 17">
                <a:extLst>
                  <a:ext uri="{FF2B5EF4-FFF2-40B4-BE49-F238E27FC236}">
                    <a16:creationId xmlns:a16="http://schemas.microsoft.com/office/drawing/2014/main" id="{50290574-652A-42E2-98CF-6C7018F5D7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64935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diritto 18">
                <a:extLst>
                  <a:ext uri="{FF2B5EF4-FFF2-40B4-BE49-F238E27FC236}">
                    <a16:creationId xmlns:a16="http://schemas.microsoft.com/office/drawing/2014/main" id="{889EE91A-1042-426A-BE5E-E13929CCDF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6928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diritto 19">
                <a:extLst>
                  <a:ext uri="{FF2B5EF4-FFF2-40B4-BE49-F238E27FC236}">
                    <a16:creationId xmlns:a16="http://schemas.microsoft.com/office/drawing/2014/main" id="{E564294C-C752-4185-8B33-6A3E58E0CC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08921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ttore diritto 20">
                <a:extLst>
                  <a:ext uri="{FF2B5EF4-FFF2-40B4-BE49-F238E27FC236}">
                    <a16:creationId xmlns:a16="http://schemas.microsoft.com/office/drawing/2014/main" id="{DB85E2E8-A8F8-4E37-8137-26BC742F53B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80914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ttore diritto 21">
                <a:extLst>
                  <a:ext uri="{FF2B5EF4-FFF2-40B4-BE49-F238E27FC236}">
                    <a16:creationId xmlns:a16="http://schemas.microsoft.com/office/drawing/2014/main" id="{B68168EE-F0F5-49AE-9636-9C002D80A3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2907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ACAFD84D-8EA7-4A59-BB57-EDCB8B05B26F}"/>
                </a:ext>
              </a:extLst>
            </p:cNvPr>
            <p:cNvCxnSpPr>
              <a:cxnSpLocks/>
            </p:cNvCxnSpPr>
            <p:nvPr/>
          </p:nvCxnSpPr>
          <p:spPr>
            <a:xfrm>
              <a:off x="5041900" y="4307840"/>
              <a:ext cx="55959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A5703BB-C217-43E3-A0A9-98738FDE87BE}"/>
              </a:ext>
            </a:extLst>
          </p:cNvPr>
          <p:cNvSpPr txBox="1"/>
          <p:nvPr/>
        </p:nvSpPr>
        <p:spPr>
          <a:xfrm>
            <a:off x="3229994" y="3844243"/>
            <a:ext cx="5212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9B2D1799-7562-4A3D-BF63-DB56A02BF0C4}"/>
              </a:ext>
            </a:extLst>
          </p:cNvPr>
          <p:cNvSpPr txBox="1"/>
          <p:nvPr/>
        </p:nvSpPr>
        <p:spPr>
          <a:xfrm>
            <a:off x="5403307" y="3057128"/>
            <a:ext cx="5212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29" name="Oggetto 28">
            <a:extLst>
              <a:ext uri="{FF2B5EF4-FFF2-40B4-BE49-F238E27FC236}">
                <a16:creationId xmlns:a16="http://schemas.microsoft.com/office/drawing/2014/main" id="{45CE0BCA-976E-43B5-80FF-4AF2FCDCD2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142787"/>
              </p:ext>
            </p:extLst>
          </p:nvPr>
        </p:nvGraphicFramePr>
        <p:xfrm>
          <a:off x="8640344" y="1119708"/>
          <a:ext cx="34559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3560" imgH="457200" progId="Equation.DSMT4">
                  <p:embed/>
                </p:oleObj>
              </mc:Choice>
              <mc:Fallback>
                <p:oleObj name="Equation" r:id="rId4" imgW="1663560" imgH="457200" progId="Equation.DSMT4">
                  <p:embed/>
                  <p:pic>
                    <p:nvPicPr>
                      <p:cNvPr id="43" name="Oggetto 42">
                        <a:extLst>
                          <a:ext uri="{FF2B5EF4-FFF2-40B4-BE49-F238E27FC236}">
                            <a16:creationId xmlns:a16="http://schemas.microsoft.com/office/drawing/2014/main" id="{9CC74D92-5B5F-483B-AAAA-B4321B8667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0344" y="1119708"/>
                        <a:ext cx="3455987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D9E94275-2AF4-4858-A1CA-6B92FC5D09A3}"/>
              </a:ext>
            </a:extLst>
          </p:cNvPr>
          <p:cNvSpPr txBox="1"/>
          <p:nvPr/>
        </p:nvSpPr>
        <p:spPr>
          <a:xfrm>
            <a:off x="6240388" y="1602509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Hypotheses:</a:t>
            </a:r>
          </a:p>
        </p:txBody>
      </p:sp>
      <p:sp>
        <p:nvSpPr>
          <p:cNvPr id="31" name="Parentesi graffa aperta 30">
            <a:extLst>
              <a:ext uri="{FF2B5EF4-FFF2-40B4-BE49-F238E27FC236}">
                <a16:creationId xmlns:a16="http://schemas.microsoft.com/office/drawing/2014/main" id="{6FF24B65-F81B-4237-97D2-0529319F4B35}"/>
              </a:ext>
            </a:extLst>
          </p:cNvPr>
          <p:cNvSpPr/>
          <p:nvPr/>
        </p:nvSpPr>
        <p:spPr>
          <a:xfrm>
            <a:off x="8173871" y="1153142"/>
            <a:ext cx="295962" cy="911032"/>
          </a:xfrm>
          <a:prstGeom prst="leftBrace">
            <a:avLst>
              <a:gd name="adj1" fmla="val 3408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ggetto 32">
            <a:extLst>
              <a:ext uri="{FF2B5EF4-FFF2-40B4-BE49-F238E27FC236}">
                <a16:creationId xmlns:a16="http://schemas.microsoft.com/office/drawing/2014/main" id="{2E724B67-B5A9-45BA-8DAC-CBBB073832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808132"/>
              </p:ext>
            </p:extLst>
          </p:nvPr>
        </p:nvGraphicFramePr>
        <p:xfrm>
          <a:off x="6324128" y="2620567"/>
          <a:ext cx="3159632" cy="485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47800" imgH="228600" progId="Equation.DSMT4">
                  <p:embed/>
                </p:oleObj>
              </mc:Choice>
              <mc:Fallback>
                <p:oleObj name="Equation" r:id="rId6" imgW="14478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128" y="2620567"/>
                        <a:ext cx="3159632" cy="485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>
            <a:extLst>
              <a:ext uri="{FF2B5EF4-FFF2-40B4-BE49-F238E27FC236}">
                <a16:creationId xmlns:a16="http://schemas.microsoft.com/office/drawing/2014/main" id="{77BCE0AE-CC29-4BEB-8FEF-04EF4A73A3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529885"/>
              </p:ext>
            </p:extLst>
          </p:nvPr>
        </p:nvGraphicFramePr>
        <p:xfrm>
          <a:off x="6381605" y="3265650"/>
          <a:ext cx="1916112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04840" imgH="876240" progId="Equation.DSMT4">
                  <p:embed/>
                </p:oleObj>
              </mc:Choice>
              <mc:Fallback>
                <p:oleObj name="Equation" r:id="rId8" imgW="1104840" imgH="876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605" y="3265650"/>
                        <a:ext cx="1916112" cy="1511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ggetto 36">
            <a:extLst>
              <a:ext uri="{FF2B5EF4-FFF2-40B4-BE49-F238E27FC236}">
                <a16:creationId xmlns:a16="http://schemas.microsoft.com/office/drawing/2014/main" id="{E9515041-7E37-4F3B-BB95-D96068AA62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926993"/>
              </p:ext>
            </p:extLst>
          </p:nvPr>
        </p:nvGraphicFramePr>
        <p:xfrm>
          <a:off x="5924604" y="5086326"/>
          <a:ext cx="5842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085920" imgH="241200" progId="Equation.DSMT4">
                  <p:embed/>
                </p:oleObj>
              </mc:Choice>
              <mc:Fallback>
                <p:oleObj name="Equation" r:id="rId10" imgW="308592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604" y="5086326"/>
                        <a:ext cx="58420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ggetto 37">
            <a:extLst>
              <a:ext uri="{FF2B5EF4-FFF2-40B4-BE49-F238E27FC236}">
                <a16:creationId xmlns:a16="http://schemas.microsoft.com/office/drawing/2014/main" id="{473924FA-EFE5-443E-ACE7-6439D95ED1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907058"/>
              </p:ext>
            </p:extLst>
          </p:nvPr>
        </p:nvGraphicFramePr>
        <p:xfrm>
          <a:off x="9728462" y="2164676"/>
          <a:ext cx="23479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30040" imgH="228600" progId="Equation.DSMT4">
                  <p:embed/>
                </p:oleObj>
              </mc:Choice>
              <mc:Fallback>
                <p:oleObj name="Equation" r:id="rId12" imgW="1130040" imgH="228600" progId="Equation.DSMT4">
                  <p:embed/>
                  <p:pic>
                    <p:nvPicPr>
                      <p:cNvPr id="29" name="Oggetto 28">
                        <a:extLst>
                          <a:ext uri="{FF2B5EF4-FFF2-40B4-BE49-F238E27FC236}">
                            <a16:creationId xmlns:a16="http://schemas.microsoft.com/office/drawing/2014/main" id="{45CE0BCA-976E-43B5-80FF-4AF2FCDCD2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8462" y="2164676"/>
                        <a:ext cx="2347912" cy="488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8A4A82E3-45C4-47B9-8C4D-6AD0650F5CD4}"/>
              </a:ext>
            </a:extLst>
          </p:cNvPr>
          <p:cNvCxnSpPr/>
          <p:nvPr/>
        </p:nvCxnSpPr>
        <p:spPr>
          <a:xfrm>
            <a:off x="8640344" y="1567544"/>
            <a:ext cx="27134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A6609B46-6930-4597-8771-D9C43BDED1E7}"/>
              </a:ext>
            </a:extLst>
          </p:cNvPr>
          <p:cNvCxnSpPr>
            <a:cxnSpLocks/>
          </p:cNvCxnSpPr>
          <p:nvPr/>
        </p:nvCxnSpPr>
        <p:spPr>
          <a:xfrm>
            <a:off x="9728462" y="2629339"/>
            <a:ext cx="2213167" cy="367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ggetto 45">
            <a:extLst>
              <a:ext uri="{FF2B5EF4-FFF2-40B4-BE49-F238E27FC236}">
                <a16:creationId xmlns:a16="http://schemas.microsoft.com/office/drawing/2014/main" id="{3C49EC74-74F5-4CEE-8BEC-528830E997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461695"/>
              </p:ext>
            </p:extLst>
          </p:nvPr>
        </p:nvGraphicFramePr>
        <p:xfrm>
          <a:off x="337673" y="4647293"/>
          <a:ext cx="3160712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447560" imgH="736560" progId="Equation.DSMT4">
                  <p:embed/>
                </p:oleObj>
              </mc:Choice>
              <mc:Fallback>
                <p:oleObj name="Equation" r:id="rId14" imgW="1447560" imgH="736560" progId="Equation.DSMT4">
                  <p:embed/>
                  <p:pic>
                    <p:nvPicPr>
                      <p:cNvPr id="33" name="Oggetto 32">
                        <a:extLst>
                          <a:ext uri="{FF2B5EF4-FFF2-40B4-BE49-F238E27FC236}">
                            <a16:creationId xmlns:a16="http://schemas.microsoft.com/office/drawing/2014/main" id="{2E724B67-B5A9-45BA-8DAC-CBBB073832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73" y="4647293"/>
                        <a:ext cx="3160712" cy="156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ggetto 46">
            <a:extLst>
              <a:ext uri="{FF2B5EF4-FFF2-40B4-BE49-F238E27FC236}">
                <a16:creationId xmlns:a16="http://schemas.microsoft.com/office/drawing/2014/main" id="{69DABCC1-1A09-4376-B806-3E0B5AD112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011149"/>
              </p:ext>
            </p:extLst>
          </p:nvPr>
        </p:nvGraphicFramePr>
        <p:xfrm>
          <a:off x="3464770" y="5683535"/>
          <a:ext cx="29384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46040" imgH="241200" progId="Equation.DSMT4">
                  <p:embed/>
                </p:oleObj>
              </mc:Choice>
              <mc:Fallback>
                <p:oleObj name="Equation" r:id="rId16" imgW="1346040" imgH="241200" progId="Equation.DSMT4">
                  <p:embed/>
                  <p:pic>
                    <p:nvPicPr>
                      <p:cNvPr id="46" name="Oggetto 45">
                        <a:extLst>
                          <a:ext uri="{FF2B5EF4-FFF2-40B4-BE49-F238E27FC236}">
                            <a16:creationId xmlns:a16="http://schemas.microsoft.com/office/drawing/2014/main" id="{3C49EC74-74F5-4CEE-8BEC-528830E997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770" y="5683535"/>
                        <a:ext cx="2938462" cy="5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DDFBF5BE-5858-401C-94D8-1D1EF99A2571}"/>
              </a:ext>
            </a:extLst>
          </p:cNvPr>
          <p:cNvCxnSpPr>
            <a:cxnSpLocks/>
          </p:cNvCxnSpPr>
          <p:nvPr/>
        </p:nvCxnSpPr>
        <p:spPr>
          <a:xfrm>
            <a:off x="3459637" y="5414066"/>
            <a:ext cx="578963" cy="2531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7B3F74F7-1B4B-4583-A100-B604D5E080DA}"/>
              </a:ext>
            </a:extLst>
          </p:cNvPr>
          <p:cNvCxnSpPr>
            <a:cxnSpLocks/>
          </p:cNvCxnSpPr>
          <p:nvPr/>
        </p:nvCxnSpPr>
        <p:spPr>
          <a:xfrm>
            <a:off x="2172662" y="5966063"/>
            <a:ext cx="105733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7CD40A28-B702-40FE-BB11-CACF29DD8804}"/>
              </a:ext>
            </a:extLst>
          </p:cNvPr>
          <p:cNvSpPr txBox="1"/>
          <p:nvPr/>
        </p:nvSpPr>
        <p:spPr>
          <a:xfrm>
            <a:off x="6955607" y="5661648"/>
            <a:ext cx="4482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hypotheses are acceptable</a:t>
            </a:r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116D8D25-523C-3D10-0251-03C96DE559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050475"/>
              </p:ext>
            </p:extLst>
          </p:nvPr>
        </p:nvGraphicFramePr>
        <p:xfrm>
          <a:off x="8248107" y="3329743"/>
          <a:ext cx="3014662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739880" imgH="863280" progId="Equation.DSMT4">
                  <p:embed/>
                </p:oleObj>
              </mc:Choice>
              <mc:Fallback>
                <p:oleObj name="Equation" r:id="rId18" imgW="1739880" imgH="863280" progId="Equation.DSMT4">
                  <p:embed/>
                  <p:pic>
                    <p:nvPicPr>
                      <p:cNvPr id="35" name="Oggetto 34">
                        <a:extLst>
                          <a:ext uri="{FF2B5EF4-FFF2-40B4-BE49-F238E27FC236}">
                            <a16:creationId xmlns:a16="http://schemas.microsoft.com/office/drawing/2014/main" id="{77BCE0AE-CC29-4BEB-8FEF-04EF4A73A3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107" y="3329743"/>
                        <a:ext cx="3014662" cy="1490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924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385455-9AB6-4328-9444-AFE6C487C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performance  parameters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CB07EFF-1A3C-46FC-83BA-EA5FF130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8671BC-167D-42B5-84E6-569A3A39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41E7ADF-DF29-407D-9057-55AB3842FE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681859"/>
              </p:ext>
            </p:extLst>
          </p:nvPr>
        </p:nvGraphicFramePr>
        <p:xfrm>
          <a:off x="838199" y="1204593"/>
          <a:ext cx="6955971" cy="78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22700" imgH="431800" progId="Equation.DSMT4">
                  <p:embed/>
                </p:oleObj>
              </mc:Choice>
              <mc:Fallback>
                <p:oleObj name="Equation" r:id="rId2" imgW="3822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1204593"/>
                        <a:ext cx="6955971" cy="787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DC518F40-6B62-44BD-909A-4C3B8B67A0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889540"/>
              </p:ext>
            </p:extLst>
          </p:nvPr>
        </p:nvGraphicFramePr>
        <p:xfrm>
          <a:off x="620087" y="2928074"/>
          <a:ext cx="5198162" cy="968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90800" imgH="482600" progId="Equation.DSMT4">
                  <p:embed/>
                </p:oleObj>
              </mc:Choice>
              <mc:Fallback>
                <p:oleObj name="Equation" r:id="rId4" imgW="25908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087" y="2928074"/>
                        <a:ext cx="5198162" cy="9682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E65BE802-5D22-4AD1-9B1A-7D70FF9770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203473"/>
              </p:ext>
            </p:extLst>
          </p:nvPr>
        </p:nvGraphicFramePr>
        <p:xfrm>
          <a:off x="8667507" y="4243477"/>
          <a:ext cx="2609684" cy="882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9449" imgH="431613" progId="Equation.DSMT4">
                  <p:embed/>
                </p:oleObj>
              </mc:Choice>
              <mc:Fallback>
                <p:oleObj name="Equation" r:id="rId6" imgW="1269449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507" y="4243477"/>
                        <a:ext cx="2609684" cy="8828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ED7220AC-49F4-44B4-9C30-4CEAB63A77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602443"/>
              </p:ext>
            </p:extLst>
          </p:nvPr>
        </p:nvGraphicFramePr>
        <p:xfrm>
          <a:off x="1030953" y="4861925"/>
          <a:ext cx="2188215" cy="791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93800" imgH="431800" progId="Equation.DSMT4">
                  <p:embed/>
                </p:oleObj>
              </mc:Choice>
              <mc:Fallback>
                <p:oleObj name="Equation" r:id="rId8" imgW="11938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953" y="4861925"/>
                        <a:ext cx="2188215" cy="7914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A1F98F4F-1220-4B9A-8F55-2BCF864929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299595"/>
              </p:ext>
            </p:extLst>
          </p:nvPr>
        </p:nvGraphicFramePr>
        <p:xfrm>
          <a:off x="925286" y="2281624"/>
          <a:ext cx="53514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20680" imgH="253800" progId="Equation.DSMT4">
                  <p:embed/>
                </p:oleObj>
              </mc:Choice>
              <mc:Fallback>
                <p:oleObj name="Equation" r:id="rId10" imgW="2920680" imgH="2538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ED7220AC-49F4-44B4-9C30-4CEAB63A77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286" y="2281624"/>
                        <a:ext cx="5351463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752160C-5C50-4186-ABC0-6E22B9B2AF71}"/>
              </a:ext>
            </a:extLst>
          </p:cNvPr>
          <p:cNvCxnSpPr>
            <a:cxnSpLocks/>
          </p:cNvCxnSpPr>
          <p:nvPr/>
        </p:nvCxnSpPr>
        <p:spPr>
          <a:xfrm>
            <a:off x="7151914" y="1894114"/>
            <a:ext cx="1414570" cy="24051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70522888-B3E2-4FF7-8BA6-D2C1C5A59FA5}"/>
              </a:ext>
            </a:extLst>
          </p:cNvPr>
          <p:cNvCxnSpPr>
            <a:cxnSpLocks/>
          </p:cNvCxnSpPr>
          <p:nvPr/>
        </p:nvCxnSpPr>
        <p:spPr>
          <a:xfrm>
            <a:off x="5900057" y="3250497"/>
            <a:ext cx="2503714" cy="13850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35EB4B41-322B-06D0-EC44-C787A6E180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933981"/>
              </p:ext>
            </p:extLst>
          </p:nvPr>
        </p:nvGraphicFramePr>
        <p:xfrm>
          <a:off x="8706584" y="3040697"/>
          <a:ext cx="2973387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47560" imgH="419040" progId="Equation.DSMT4">
                  <p:embed/>
                </p:oleObj>
              </mc:Choice>
              <mc:Fallback>
                <p:oleObj name="Equation" r:id="rId12" imgW="1447560" imgH="4190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E65BE802-5D22-4AD1-9B1A-7D70FF9770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6584" y="3040697"/>
                        <a:ext cx="2973387" cy="855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664277C-223D-0289-FEC3-09ABE63C4E3B}"/>
              </a:ext>
            </a:extLst>
          </p:cNvPr>
          <p:cNvSpPr txBox="1"/>
          <p:nvPr/>
        </p:nvSpPr>
        <p:spPr>
          <a:xfrm>
            <a:off x="925286" y="4321517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Slew rate: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C8470C7-907C-52D7-3955-E32321F2947A}"/>
              </a:ext>
            </a:extLst>
          </p:cNvPr>
          <p:cNvSpPr txBox="1"/>
          <p:nvPr/>
        </p:nvSpPr>
        <p:spPr>
          <a:xfrm>
            <a:off x="8176825" y="2444071"/>
            <a:ext cx="3591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 corner frequency</a:t>
            </a:r>
          </a:p>
        </p:txBody>
      </p:sp>
    </p:spTree>
    <p:extLst>
      <p:ext uri="{BB962C8B-B14F-4D97-AF65-F5344CB8AC3E}">
        <p14:creationId xmlns:p14="http://schemas.microsoft.com/office/powerpoint/2010/main" val="241864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DB7911-1BA3-4D4F-9D90-096C5ABA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08" y="136525"/>
            <a:ext cx="10515600" cy="662397"/>
          </a:xfrm>
        </p:spPr>
        <p:txBody>
          <a:bodyPr/>
          <a:lstStyle/>
          <a:p>
            <a:r>
              <a:rPr lang="en-US" dirty="0"/>
              <a:t>Test-Bench for frequency response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4E0D58F-0658-4A5F-88B4-D31B73DD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17FF95-543A-4501-9D27-8DF4C354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87" name="Gruppo 86">
            <a:extLst>
              <a:ext uri="{FF2B5EF4-FFF2-40B4-BE49-F238E27FC236}">
                <a16:creationId xmlns:a16="http://schemas.microsoft.com/office/drawing/2014/main" id="{FD8957D6-8C39-4B89-ACFD-552CAE606DED}"/>
              </a:ext>
            </a:extLst>
          </p:cNvPr>
          <p:cNvGrpSpPr/>
          <p:nvPr/>
        </p:nvGrpSpPr>
        <p:grpSpPr>
          <a:xfrm>
            <a:off x="425359" y="751624"/>
            <a:ext cx="4795053" cy="2677376"/>
            <a:chOff x="1034526" y="1266714"/>
            <a:chExt cx="4795053" cy="2677376"/>
          </a:xfrm>
        </p:grpSpPr>
        <p:grpSp>
          <p:nvGrpSpPr>
            <p:cNvPr id="8" name="Elemento grafico 5">
              <a:extLst>
                <a:ext uri="{FF2B5EF4-FFF2-40B4-BE49-F238E27FC236}">
                  <a16:creationId xmlns:a16="http://schemas.microsoft.com/office/drawing/2014/main" id="{9F149CE7-EA6A-4F60-BA81-11EFD5BFC52C}"/>
                </a:ext>
              </a:extLst>
            </p:cNvPr>
            <p:cNvGrpSpPr/>
            <p:nvPr/>
          </p:nvGrpSpPr>
          <p:grpSpPr>
            <a:xfrm>
              <a:off x="2726478" y="2023755"/>
              <a:ext cx="1331606" cy="1342726"/>
              <a:chOff x="2726478" y="2033280"/>
              <a:chExt cx="1331606" cy="1342726"/>
            </a:xfrm>
            <a:noFill/>
          </p:grpSpPr>
          <p:sp>
            <p:nvSpPr>
              <p:cNvPr id="9" name="Figura a mano libera: forma 8">
                <a:extLst>
                  <a:ext uri="{FF2B5EF4-FFF2-40B4-BE49-F238E27FC236}">
                    <a16:creationId xmlns:a16="http://schemas.microsoft.com/office/drawing/2014/main" id="{AA194483-9AF9-44FE-8FA2-2FD8AED1A6A0}"/>
                  </a:ext>
                </a:extLst>
              </p:cNvPr>
              <p:cNvSpPr/>
              <p:nvPr/>
            </p:nvSpPr>
            <p:spPr>
              <a:xfrm flipV="1">
                <a:off x="2959509" y="2973194"/>
                <a:ext cx="199740" cy="9525"/>
              </a:xfrm>
              <a:custGeom>
                <a:avLst/>
                <a:gdLst>
                  <a:gd name="connsiteX0" fmla="*/ 198580 w 199740"/>
                  <a:gd name="connsiteY0" fmla="*/ 257 h 9525"/>
                  <a:gd name="connsiteX1" fmla="*/ -1161 w 199740"/>
                  <a:gd name="connsiteY1" fmla="*/ 25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9740" h="9525">
                    <a:moveTo>
                      <a:pt x="198580" y="257"/>
                    </a:moveTo>
                    <a:lnTo>
                      <a:pt x="-1161" y="257"/>
                    </a:ln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igura a mano libera: forma 9">
                <a:extLst>
                  <a:ext uri="{FF2B5EF4-FFF2-40B4-BE49-F238E27FC236}">
                    <a16:creationId xmlns:a16="http://schemas.microsoft.com/office/drawing/2014/main" id="{2B92FCF1-2449-4A3B-A231-0047E071550D}"/>
                  </a:ext>
                </a:extLst>
              </p:cNvPr>
              <p:cNvSpPr/>
              <p:nvPr/>
            </p:nvSpPr>
            <p:spPr>
              <a:xfrm flipV="1">
                <a:off x="3059379" y="2872489"/>
                <a:ext cx="9525" cy="201410"/>
              </a:xfrm>
              <a:custGeom>
                <a:avLst/>
                <a:gdLst>
                  <a:gd name="connsiteX0" fmla="*/ -1161 w 9525"/>
                  <a:gd name="connsiteY0" fmla="*/ 201667 h 201410"/>
                  <a:gd name="connsiteX1" fmla="*/ -1161 w 9525"/>
                  <a:gd name="connsiteY1" fmla="*/ 257 h 201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01410">
                    <a:moveTo>
                      <a:pt x="-1161" y="201667"/>
                    </a:moveTo>
                    <a:lnTo>
                      <a:pt x="-1161" y="257"/>
                    </a:ln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igura a mano libera: forma 10">
                <a:extLst>
                  <a:ext uri="{FF2B5EF4-FFF2-40B4-BE49-F238E27FC236}">
                    <a16:creationId xmlns:a16="http://schemas.microsoft.com/office/drawing/2014/main" id="{EC690AC0-FB37-4C6D-9D28-7628A183C6C6}"/>
                  </a:ext>
                </a:extLst>
              </p:cNvPr>
              <p:cNvSpPr/>
              <p:nvPr/>
            </p:nvSpPr>
            <p:spPr>
              <a:xfrm flipV="1">
                <a:off x="2959509" y="2436100"/>
                <a:ext cx="199740" cy="9525"/>
              </a:xfrm>
              <a:custGeom>
                <a:avLst/>
                <a:gdLst>
                  <a:gd name="connsiteX0" fmla="*/ 198580 w 199740"/>
                  <a:gd name="connsiteY0" fmla="*/ 173 h 9525"/>
                  <a:gd name="connsiteX1" fmla="*/ -1161 w 199740"/>
                  <a:gd name="connsiteY1" fmla="*/ 1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9740" h="9525">
                    <a:moveTo>
                      <a:pt x="198580" y="173"/>
                    </a:moveTo>
                    <a:lnTo>
                      <a:pt x="-1161" y="173"/>
                    </a:ln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igura a mano libera: forma 11">
                <a:extLst>
                  <a:ext uri="{FF2B5EF4-FFF2-40B4-BE49-F238E27FC236}">
                    <a16:creationId xmlns:a16="http://schemas.microsoft.com/office/drawing/2014/main" id="{5EF91B18-AC51-458C-ABA8-2EA68C340AC0}"/>
                  </a:ext>
                </a:extLst>
              </p:cNvPr>
              <p:cNvSpPr/>
              <p:nvPr/>
            </p:nvSpPr>
            <p:spPr>
              <a:xfrm flipV="1">
                <a:off x="2726478" y="2973194"/>
                <a:ext cx="133160" cy="9525"/>
              </a:xfrm>
              <a:custGeom>
                <a:avLst/>
                <a:gdLst>
                  <a:gd name="connsiteX0" fmla="*/ -1175 w 133160"/>
                  <a:gd name="connsiteY0" fmla="*/ 257 h 9525"/>
                  <a:gd name="connsiteX1" fmla="*/ 131986 w 133160"/>
                  <a:gd name="connsiteY1" fmla="*/ 25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3160" h="9525">
                    <a:moveTo>
                      <a:pt x="-1175" y="257"/>
                    </a:moveTo>
                    <a:lnTo>
                      <a:pt x="131986" y="257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igura a mano libera: forma 12">
                <a:extLst>
                  <a:ext uri="{FF2B5EF4-FFF2-40B4-BE49-F238E27FC236}">
                    <a16:creationId xmlns:a16="http://schemas.microsoft.com/office/drawing/2014/main" id="{ADF4CF8B-4CA8-45C4-92FB-8BC4146D89DE}"/>
                  </a:ext>
                </a:extLst>
              </p:cNvPr>
              <p:cNvSpPr/>
              <p:nvPr/>
            </p:nvSpPr>
            <p:spPr>
              <a:xfrm flipV="1">
                <a:off x="2726478" y="2436100"/>
                <a:ext cx="133160" cy="9525"/>
              </a:xfrm>
              <a:custGeom>
                <a:avLst/>
                <a:gdLst>
                  <a:gd name="connsiteX0" fmla="*/ -1175 w 133160"/>
                  <a:gd name="connsiteY0" fmla="*/ 173 h 9525"/>
                  <a:gd name="connsiteX1" fmla="*/ 131986 w 133160"/>
                  <a:gd name="connsiteY1" fmla="*/ 1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3160" h="9525">
                    <a:moveTo>
                      <a:pt x="-1175" y="173"/>
                    </a:moveTo>
                    <a:lnTo>
                      <a:pt x="131986" y="173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igura a mano libera: forma 13">
                <a:extLst>
                  <a:ext uri="{FF2B5EF4-FFF2-40B4-BE49-F238E27FC236}">
                    <a16:creationId xmlns:a16="http://schemas.microsoft.com/office/drawing/2014/main" id="{8A886177-5604-4F93-BC30-E3A5FA756C4F}"/>
                  </a:ext>
                </a:extLst>
              </p:cNvPr>
              <p:cNvSpPr/>
              <p:nvPr/>
            </p:nvSpPr>
            <p:spPr>
              <a:xfrm flipV="1">
                <a:off x="2859638" y="2167553"/>
                <a:ext cx="1065285" cy="1074179"/>
              </a:xfrm>
              <a:custGeom>
                <a:avLst/>
                <a:gdLst>
                  <a:gd name="connsiteX0" fmla="*/ -1143 w 1065285"/>
                  <a:gd name="connsiteY0" fmla="*/ 215 h 1074179"/>
                  <a:gd name="connsiteX1" fmla="*/ -1143 w 1065285"/>
                  <a:gd name="connsiteY1" fmla="*/ 1074395 h 1074179"/>
                  <a:gd name="connsiteX2" fmla="*/ 1064142 w 1065285"/>
                  <a:gd name="connsiteY2" fmla="*/ 537301 h 1074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5285" h="1074179">
                    <a:moveTo>
                      <a:pt x="-1143" y="215"/>
                    </a:moveTo>
                    <a:lnTo>
                      <a:pt x="-1143" y="1074395"/>
                    </a:lnTo>
                    <a:lnTo>
                      <a:pt x="1064142" y="537301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igura a mano libera: forma 14">
                <a:extLst>
                  <a:ext uri="{FF2B5EF4-FFF2-40B4-BE49-F238E27FC236}">
                    <a16:creationId xmlns:a16="http://schemas.microsoft.com/office/drawing/2014/main" id="{87F62A3C-6341-4F74-8B2B-A7CBF778B478}"/>
                  </a:ext>
                </a:extLst>
              </p:cNvPr>
              <p:cNvSpPr/>
              <p:nvPr/>
            </p:nvSpPr>
            <p:spPr>
              <a:xfrm flipV="1">
                <a:off x="3924923" y="2704647"/>
                <a:ext cx="133160" cy="9525"/>
              </a:xfrm>
              <a:custGeom>
                <a:avLst/>
                <a:gdLst>
                  <a:gd name="connsiteX0" fmla="*/ -1112 w 133160"/>
                  <a:gd name="connsiteY0" fmla="*/ 215 h 9525"/>
                  <a:gd name="connsiteX1" fmla="*/ 132049 w 133160"/>
                  <a:gd name="connsiteY1" fmla="*/ 21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3160" h="9525">
                    <a:moveTo>
                      <a:pt x="-1112" y="215"/>
                    </a:moveTo>
                    <a:lnTo>
                      <a:pt x="132049" y="215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igura a mano libera: forma 15">
                <a:extLst>
                  <a:ext uri="{FF2B5EF4-FFF2-40B4-BE49-F238E27FC236}">
                    <a16:creationId xmlns:a16="http://schemas.microsoft.com/office/drawing/2014/main" id="{796EDECD-313D-420C-A577-7FC1446BB2D7}"/>
                  </a:ext>
                </a:extLst>
              </p:cNvPr>
              <p:cNvSpPr/>
              <p:nvPr/>
            </p:nvSpPr>
            <p:spPr>
              <a:xfrm flipV="1">
                <a:off x="3392281" y="2973194"/>
                <a:ext cx="9525" cy="402812"/>
              </a:xfrm>
              <a:custGeom>
                <a:avLst/>
                <a:gdLst>
                  <a:gd name="connsiteX0" fmla="*/ -1143 w 9525"/>
                  <a:gd name="connsiteY0" fmla="*/ 403102 h 402812"/>
                  <a:gd name="connsiteX1" fmla="*/ -1143 w 9525"/>
                  <a:gd name="connsiteY1" fmla="*/ 289 h 402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402812">
                    <a:moveTo>
                      <a:pt x="-1143" y="403102"/>
                    </a:moveTo>
                    <a:lnTo>
                      <a:pt x="-1143" y="289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igura a mano libera: forma 16">
                <a:extLst>
                  <a:ext uri="{FF2B5EF4-FFF2-40B4-BE49-F238E27FC236}">
                    <a16:creationId xmlns:a16="http://schemas.microsoft.com/office/drawing/2014/main" id="{FDA19198-8C2B-4F9D-82E8-DADE8447E784}"/>
                  </a:ext>
                </a:extLst>
              </p:cNvPr>
              <p:cNvSpPr/>
              <p:nvPr/>
            </p:nvSpPr>
            <p:spPr>
              <a:xfrm flipV="1">
                <a:off x="3392281" y="2033280"/>
                <a:ext cx="9525" cy="402820"/>
              </a:xfrm>
              <a:custGeom>
                <a:avLst/>
                <a:gdLst>
                  <a:gd name="connsiteX0" fmla="*/ -1143 w 9525"/>
                  <a:gd name="connsiteY0" fmla="*/ 141 h 402820"/>
                  <a:gd name="connsiteX1" fmla="*/ -1143 w 9525"/>
                  <a:gd name="connsiteY1" fmla="*/ 402961 h 402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402820">
                    <a:moveTo>
                      <a:pt x="-1143" y="141"/>
                    </a:moveTo>
                    <a:lnTo>
                      <a:pt x="-1143" y="402961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8504ADCE-66FA-4D93-B6EC-D375B4494F17}"/>
                </a:ext>
              </a:extLst>
            </p:cNvPr>
            <p:cNvSpPr/>
            <p:nvPr/>
          </p:nvSpPr>
          <p:spPr>
            <a:xfrm>
              <a:off x="2862209" y="1653232"/>
              <a:ext cx="600075" cy="133350"/>
            </a:xfrm>
            <a:custGeom>
              <a:avLst/>
              <a:gdLst>
                <a:gd name="connsiteX0" fmla="*/ 600075 w 600075"/>
                <a:gd name="connsiteY0" fmla="*/ 66675 h 133350"/>
                <a:gd name="connsiteX1" fmla="*/ 500053 w 600075"/>
                <a:gd name="connsiteY1" fmla="*/ 66675 h 133350"/>
                <a:gd name="connsiteX2" fmla="*/ 466725 w 600075"/>
                <a:gd name="connsiteY2" fmla="*/ 0 h 133350"/>
                <a:gd name="connsiteX3" fmla="*/ 400050 w 600075"/>
                <a:gd name="connsiteY3" fmla="*/ 133350 h 133350"/>
                <a:gd name="connsiteX4" fmla="*/ 333366 w 600075"/>
                <a:gd name="connsiteY4" fmla="*/ 0 h 133350"/>
                <a:gd name="connsiteX5" fmla="*/ 266700 w 600075"/>
                <a:gd name="connsiteY5" fmla="*/ 133350 h 133350"/>
                <a:gd name="connsiteX6" fmla="*/ 200025 w 600075"/>
                <a:gd name="connsiteY6" fmla="*/ 0 h 133350"/>
                <a:gd name="connsiteX7" fmla="*/ 133341 w 600075"/>
                <a:gd name="connsiteY7" fmla="*/ 133350 h 133350"/>
                <a:gd name="connsiteX8" fmla="*/ 100003 w 600075"/>
                <a:gd name="connsiteY8" fmla="*/ 66675 h 133350"/>
                <a:gd name="connsiteX9" fmla="*/ 0 w 600075"/>
                <a:gd name="connsiteY9" fmla="*/ 6667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0075" h="133350">
                  <a:moveTo>
                    <a:pt x="600075" y="66675"/>
                  </a:moveTo>
                  <a:lnTo>
                    <a:pt x="500053" y="66675"/>
                  </a:lnTo>
                  <a:lnTo>
                    <a:pt x="466725" y="0"/>
                  </a:lnTo>
                  <a:lnTo>
                    <a:pt x="400050" y="133350"/>
                  </a:lnTo>
                  <a:lnTo>
                    <a:pt x="333366" y="0"/>
                  </a:lnTo>
                  <a:lnTo>
                    <a:pt x="266700" y="133350"/>
                  </a:lnTo>
                  <a:lnTo>
                    <a:pt x="200025" y="0"/>
                  </a:lnTo>
                  <a:lnTo>
                    <a:pt x="133341" y="133350"/>
                  </a:lnTo>
                  <a:lnTo>
                    <a:pt x="100003" y="66675"/>
                  </a:lnTo>
                  <a:lnTo>
                    <a:pt x="0" y="66675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9" name="Elemento grafico 5">
              <a:extLst>
                <a:ext uri="{FF2B5EF4-FFF2-40B4-BE49-F238E27FC236}">
                  <a16:creationId xmlns:a16="http://schemas.microsoft.com/office/drawing/2014/main" id="{99EFBEDB-8B7A-4943-9418-0C2EDC630083}"/>
                </a:ext>
              </a:extLst>
            </p:cNvPr>
            <p:cNvGrpSpPr/>
            <p:nvPr/>
          </p:nvGrpSpPr>
          <p:grpSpPr>
            <a:xfrm>
              <a:off x="1336344" y="2494552"/>
              <a:ext cx="354052" cy="441095"/>
              <a:chOff x="1336344" y="2494552"/>
              <a:chExt cx="354052" cy="441095"/>
            </a:xfrm>
            <a:noFill/>
          </p:grpSpPr>
          <p:sp>
            <p:nvSpPr>
              <p:cNvPr id="20" name="Figura a mano libera: forma 19">
                <a:extLst>
                  <a:ext uri="{FF2B5EF4-FFF2-40B4-BE49-F238E27FC236}">
                    <a16:creationId xmlns:a16="http://schemas.microsoft.com/office/drawing/2014/main" id="{73BF501A-3743-4CF8-8FE2-65C4DF21735B}"/>
                  </a:ext>
                </a:extLst>
              </p:cNvPr>
              <p:cNvSpPr/>
              <p:nvPr/>
            </p:nvSpPr>
            <p:spPr>
              <a:xfrm>
                <a:off x="1513370" y="2494552"/>
                <a:ext cx="9525" cy="176438"/>
              </a:xfrm>
              <a:custGeom>
                <a:avLst/>
                <a:gdLst>
                  <a:gd name="connsiteX0" fmla="*/ -284 w 9525"/>
                  <a:gd name="connsiteY0" fmla="*/ -778 h 176438"/>
                  <a:gd name="connsiteX1" fmla="*/ -284 w 9525"/>
                  <a:gd name="connsiteY1" fmla="*/ 175660 h 17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76438">
                    <a:moveTo>
                      <a:pt x="-284" y="-778"/>
                    </a:moveTo>
                    <a:lnTo>
                      <a:pt x="-284" y="175660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igura a mano libera: forma 20">
                <a:extLst>
                  <a:ext uri="{FF2B5EF4-FFF2-40B4-BE49-F238E27FC236}">
                    <a16:creationId xmlns:a16="http://schemas.microsoft.com/office/drawing/2014/main" id="{D42360AA-B9F5-40C2-92E2-922249752783}"/>
                  </a:ext>
                </a:extLst>
              </p:cNvPr>
              <p:cNvSpPr/>
              <p:nvPr/>
            </p:nvSpPr>
            <p:spPr>
              <a:xfrm>
                <a:off x="1513370" y="2759210"/>
                <a:ext cx="9525" cy="176438"/>
              </a:xfrm>
              <a:custGeom>
                <a:avLst/>
                <a:gdLst>
                  <a:gd name="connsiteX0" fmla="*/ -284 w 9525"/>
                  <a:gd name="connsiteY0" fmla="*/ -771 h 176438"/>
                  <a:gd name="connsiteX1" fmla="*/ -284 w 9525"/>
                  <a:gd name="connsiteY1" fmla="*/ 175667 h 17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76438">
                    <a:moveTo>
                      <a:pt x="-284" y="-771"/>
                    </a:moveTo>
                    <a:lnTo>
                      <a:pt x="-284" y="175667"/>
                    </a:ln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igura a mano libera: forma 21">
                <a:extLst>
                  <a:ext uri="{FF2B5EF4-FFF2-40B4-BE49-F238E27FC236}">
                    <a16:creationId xmlns:a16="http://schemas.microsoft.com/office/drawing/2014/main" id="{D0A37DE6-12BD-44CB-87DE-EC3A422F6CD1}"/>
                  </a:ext>
                </a:extLst>
              </p:cNvPr>
              <p:cNvSpPr/>
              <p:nvPr/>
            </p:nvSpPr>
            <p:spPr>
              <a:xfrm>
                <a:off x="1336344" y="2670991"/>
                <a:ext cx="354052" cy="9525"/>
              </a:xfrm>
              <a:custGeom>
                <a:avLst/>
                <a:gdLst>
                  <a:gd name="connsiteX0" fmla="*/ 353769 w 354052"/>
                  <a:gd name="connsiteY0" fmla="*/ -776 h 9525"/>
                  <a:gd name="connsiteX1" fmla="*/ -284 w 354052"/>
                  <a:gd name="connsiteY1" fmla="*/ -776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4052" h="9525">
                    <a:moveTo>
                      <a:pt x="353769" y="-776"/>
                    </a:moveTo>
                    <a:lnTo>
                      <a:pt x="-284" y="-776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igura a mano libera: forma 22">
                <a:extLst>
                  <a:ext uri="{FF2B5EF4-FFF2-40B4-BE49-F238E27FC236}">
                    <a16:creationId xmlns:a16="http://schemas.microsoft.com/office/drawing/2014/main" id="{F686ECDC-F33B-4EB1-A643-59FE4AAF6B53}"/>
                  </a:ext>
                </a:extLst>
              </p:cNvPr>
              <p:cNvSpPr/>
              <p:nvPr/>
            </p:nvSpPr>
            <p:spPr>
              <a:xfrm>
                <a:off x="1336344" y="2759210"/>
                <a:ext cx="354052" cy="9525"/>
              </a:xfrm>
              <a:custGeom>
                <a:avLst/>
                <a:gdLst>
                  <a:gd name="connsiteX0" fmla="*/ 353769 w 354052"/>
                  <a:gd name="connsiteY0" fmla="*/ -773 h 9525"/>
                  <a:gd name="connsiteX1" fmla="*/ -284 w 354052"/>
                  <a:gd name="connsiteY1" fmla="*/ -7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4052" h="9525">
                    <a:moveTo>
                      <a:pt x="353769" y="-773"/>
                    </a:moveTo>
                    <a:lnTo>
                      <a:pt x="-284" y="-773"/>
                    </a:lnTo>
                  </a:path>
                </a:pathLst>
              </a:custGeom>
              <a:noFill/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5EFAFBFC-54A4-4E6E-9783-0E2BE1D54214}"/>
                </a:ext>
              </a:extLst>
            </p:cNvPr>
            <p:cNvSpPr txBox="1"/>
            <p:nvPr/>
          </p:nvSpPr>
          <p:spPr>
            <a:xfrm>
              <a:off x="2940428" y="1266714"/>
              <a:ext cx="44005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708F919A-6E7B-47E8-B675-BDE7F2DF9D8C}"/>
                </a:ext>
              </a:extLst>
            </p:cNvPr>
            <p:cNvSpPr txBox="1"/>
            <p:nvPr/>
          </p:nvSpPr>
          <p:spPr>
            <a:xfrm>
              <a:off x="1034526" y="2268728"/>
              <a:ext cx="44005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C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</a:t>
              </a:r>
            </a:p>
          </p:txBody>
        </p:sp>
        <p:grpSp>
          <p:nvGrpSpPr>
            <p:cNvPr id="26" name="Elemento grafico 5">
              <a:extLst>
                <a:ext uri="{FF2B5EF4-FFF2-40B4-BE49-F238E27FC236}">
                  <a16:creationId xmlns:a16="http://schemas.microsoft.com/office/drawing/2014/main" id="{918E8B43-67BF-426F-8C41-571FC1EFD4B1}"/>
                </a:ext>
              </a:extLst>
            </p:cNvPr>
            <p:cNvGrpSpPr/>
            <p:nvPr/>
          </p:nvGrpSpPr>
          <p:grpSpPr>
            <a:xfrm>
              <a:off x="4978233" y="2825219"/>
              <a:ext cx="352168" cy="533988"/>
              <a:chOff x="4978233" y="2825219"/>
              <a:chExt cx="352168" cy="533988"/>
            </a:xfrm>
            <a:noFill/>
          </p:grpSpPr>
          <p:sp>
            <p:nvSpPr>
              <p:cNvPr id="27" name="Figura a mano libera: forma 26">
                <a:extLst>
                  <a:ext uri="{FF2B5EF4-FFF2-40B4-BE49-F238E27FC236}">
                    <a16:creationId xmlns:a16="http://schemas.microsoft.com/office/drawing/2014/main" id="{D322F96B-F848-48E2-96C4-F70DB3206DF3}"/>
                  </a:ext>
                </a:extLst>
              </p:cNvPr>
              <p:cNvSpPr/>
              <p:nvPr/>
            </p:nvSpPr>
            <p:spPr>
              <a:xfrm>
                <a:off x="4978233" y="2914232"/>
                <a:ext cx="352168" cy="355998"/>
              </a:xfrm>
              <a:custGeom>
                <a:avLst/>
                <a:gdLst>
                  <a:gd name="connsiteX0" fmla="*/ 352337 w 352168"/>
                  <a:gd name="connsiteY0" fmla="*/ 178051 h 355998"/>
                  <a:gd name="connsiteX1" fmla="*/ 176253 w 352168"/>
                  <a:gd name="connsiteY1" fmla="*/ 356051 h 355998"/>
                  <a:gd name="connsiteX2" fmla="*/ 169 w 352168"/>
                  <a:gd name="connsiteY2" fmla="*/ 178051 h 355998"/>
                  <a:gd name="connsiteX3" fmla="*/ 176253 w 352168"/>
                  <a:gd name="connsiteY3" fmla="*/ 52 h 355998"/>
                  <a:gd name="connsiteX4" fmla="*/ 352337 w 352168"/>
                  <a:gd name="connsiteY4" fmla="*/ 178051 h 355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68" h="355998">
                    <a:moveTo>
                      <a:pt x="352337" y="178051"/>
                    </a:moveTo>
                    <a:cubicBezTo>
                      <a:pt x="352337" y="276357"/>
                      <a:pt x="273501" y="356051"/>
                      <a:pt x="176253" y="356051"/>
                    </a:cubicBezTo>
                    <a:cubicBezTo>
                      <a:pt x="79005" y="356051"/>
                      <a:pt x="169" y="276357"/>
                      <a:pt x="169" y="178051"/>
                    </a:cubicBezTo>
                    <a:cubicBezTo>
                      <a:pt x="169" y="79745"/>
                      <a:pt x="79005" y="52"/>
                      <a:pt x="176253" y="52"/>
                    </a:cubicBezTo>
                    <a:cubicBezTo>
                      <a:pt x="273501" y="52"/>
                      <a:pt x="352337" y="79745"/>
                      <a:pt x="352337" y="178051"/>
                    </a:cubicBezTo>
                    <a:close/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igura a mano libera: forma 27">
                <a:extLst>
                  <a:ext uri="{FF2B5EF4-FFF2-40B4-BE49-F238E27FC236}">
                    <a16:creationId xmlns:a16="http://schemas.microsoft.com/office/drawing/2014/main" id="{92272EDF-518C-47A5-8CE3-EC1DA167FE29}"/>
                  </a:ext>
                </a:extLst>
              </p:cNvPr>
              <p:cNvSpPr/>
              <p:nvPr/>
            </p:nvSpPr>
            <p:spPr>
              <a:xfrm>
                <a:off x="5154317" y="3270216"/>
                <a:ext cx="9525" cy="88992"/>
              </a:xfrm>
              <a:custGeom>
                <a:avLst/>
                <a:gdLst>
                  <a:gd name="connsiteX0" fmla="*/ 169 w 9525"/>
                  <a:gd name="connsiteY0" fmla="*/ 69 h 88992"/>
                  <a:gd name="connsiteX1" fmla="*/ 169 w 9525"/>
                  <a:gd name="connsiteY1" fmla="*/ 89061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169" y="69"/>
                    </a:moveTo>
                    <a:lnTo>
                      <a:pt x="169" y="89061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igura a mano libera: forma 28">
                <a:extLst>
                  <a:ext uri="{FF2B5EF4-FFF2-40B4-BE49-F238E27FC236}">
                    <a16:creationId xmlns:a16="http://schemas.microsoft.com/office/drawing/2014/main" id="{17F8B9D5-7912-43A8-A388-D488FE177904}"/>
                  </a:ext>
                </a:extLst>
              </p:cNvPr>
              <p:cNvSpPr/>
              <p:nvPr/>
            </p:nvSpPr>
            <p:spPr>
              <a:xfrm>
                <a:off x="5154317" y="2825219"/>
                <a:ext cx="9525" cy="88992"/>
              </a:xfrm>
              <a:custGeom>
                <a:avLst/>
                <a:gdLst>
                  <a:gd name="connsiteX0" fmla="*/ 169 w 9525"/>
                  <a:gd name="connsiteY0" fmla="*/ 89027 h 88992"/>
                  <a:gd name="connsiteX1" fmla="*/ 169 w 9525"/>
                  <a:gd name="connsiteY1" fmla="*/ 35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169" y="89027"/>
                    </a:moveTo>
                    <a:lnTo>
                      <a:pt x="169" y="35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igura a mano libera: forma 29">
                <a:extLst>
                  <a:ext uri="{FF2B5EF4-FFF2-40B4-BE49-F238E27FC236}">
                    <a16:creationId xmlns:a16="http://schemas.microsoft.com/office/drawing/2014/main" id="{3BA81AE6-3978-4BF8-ADFC-B1D7D426AD87}"/>
                  </a:ext>
                </a:extLst>
              </p:cNvPr>
              <p:cNvSpPr/>
              <p:nvPr/>
            </p:nvSpPr>
            <p:spPr>
              <a:xfrm>
                <a:off x="5104601" y="3001835"/>
                <a:ext cx="99396" cy="9525"/>
              </a:xfrm>
              <a:custGeom>
                <a:avLst/>
                <a:gdLst>
                  <a:gd name="connsiteX0" fmla="*/ 99565 w 99396"/>
                  <a:gd name="connsiteY0" fmla="*/ 45 h 9525"/>
                  <a:gd name="connsiteX1" fmla="*/ 169 w 99396"/>
                  <a:gd name="connsiteY1" fmla="*/ 4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565" y="45"/>
                    </a:moveTo>
                    <a:lnTo>
                      <a:pt x="169" y="4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igura a mano libera: forma 30">
                <a:extLst>
                  <a:ext uri="{FF2B5EF4-FFF2-40B4-BE49-F238E27FC236}">
                    <a16:creationId xmlns:a16="http://schemas.microsoft.com/office/drawing/2014/main" id="{DF83871E-9758-456E-966B-CA10180FA787}"/>
                  </a:ext>
                </a:extLst>
              </p:cNvPr>
              <p:cNvSpPr/>
              <p:nvPr/>
            </p:nvSpPr>
            <p:spPr>
              <a:xfrm>
                <a:off x="5154317" y="2950787"/>
                <a:ext cx="9525" cy="102096"/>
              </a:xfrm>
              <a:custGeom>
                <a:avLst/>
                <a:gdLst>
                  <a:gd name="connsiteX0" fmla="*/ 169 w 9525"/>
                  <a:gd name="connsiteY0" fmla="*/ 102141 h 102096"/>
                  <a:gd name="connsiteX1" fmla="*/ 169 w 9525"/>
                  <a:gd name="connsiteY1" fmla="*/ 45 h 102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02096">
                    <a:moveTo>
                      <a:pt x="169" y="102141"/>
                    </a:moveTo>
                    <a:lnTo>
                      <a:pt x="169" y="4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igura a mano libera: forma 31">
                <a:extLst>
                  <a:ext uri="{FF2B5EF4-FFF2-40B4-BE49-F238E27FC236}">
                    <a16:creationId xmlns:a16="http://schemas.microsoft.com/office/drawing/2014/main" id="{9C8B35E8-88FB-470A-87BC-8093C506D93C}"/>
                  </a:ext>
                </a:extLst>
              </p:cNvPr>
              <p:cNvSpPr/>
              <p:nvPr/>
            </p:nvSpPr>
            <p:spPr>
              <a:xfrm>
                <a:off x="5104601" y="3212363"/>
                <a:ext cx="99396" cy="9525"/>
              </a:xfrm>
              <a:custGeom>
                <a:avLst/>
                <a:gdLst>
                  <a:gd name="connsiteX0" fmla="*/ 99565 w 99396"/>
                  <a:gd name="connsiteY0" fmla="*/ 61 h 9525"/>
                  <a:gd name="connsiteX1" fmla="*/ 169 w 99396"/>
                  <a:gd name="connsiteY1" fmla="*/ 6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565" y="61"/>
                    </a:moveTo>
                    <a:lnTo>
                      <a:pt x="169" y="6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97C93C78-FF97-4427-86AF-64DA86B67FF0}"/>
                </a:ext>
              </a:extLst>
            </p:cNvPr>
            <p:cNvSpPr txBox="1"/>
            <p:nvPr/>
          </p:nvSpPr>
          <p:spPr>
            <a:xfrm>
              <a:off x="3458274" y="2899997"/>
              <a:ext cx="48768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ss</a:t>
              </a:r>
            </a:p>
          </p:txBody>
        </p:sp>
        <p:grpSp>
          <p:nvGrpSpPr>
            <p:cNvPr id="34" name="Elemento grafico 5">
              <a:extLst>
                <a:ext uri="{FF2B5EF4-FFF2-40B4-BE49-F238E27FC236}">
                  <a16:creationId xmlns:a16="http://schemas.microsoft.com/office/drawing/2014/main" id="{0C92B876-C0DF-48EB-BE71-DEC398FAF32A}"/>
                </a:ext>
              </a:extLst>
            </p:cNvPr>
            <p:cNvGrpSpPr/>
            <p:nvPr/>
          </p:nvGrpSpPr>
          <p:grpSpPr>
            <a:xfrm>
              <a:off x="3249588" y="3376018"/>
              <a:ext cx="253684" cy="235573"/>
              <a:chOff x="3249588" y="3376018"/>
              <a:chExt cx="253684" cy="235573"/>
            </a:xfrm>
            <a:solidFill>
              <a:srgbClr val="FF3F2A"/>
            </a:solidFill>
          </p:grpSpPr>
          <p:sp>
            <p:nvSpPr>
              <p:cNvPr id="35" name="Figura a mano libera: forma 34">
                <a:extLst>
                  <a:ext uri="{FF2B5EF4-FFF2-40B4-BE49-F238E27FC236}">
                    <a16:creationId xmlns:a16="http://schemas.microsoft.com/office/drawing/2014/main" id="{E0E67654-B61A-4374-80E9-8ECA6E8FF38B}"/>
                  </a:ext>
                </a:extLst>
              </p:cNvPr>
              <p:cNvSpPr/>
              <p:nvPr/>
            </p:nvSpPr>
            <p:spPr>
              <a:xfrm>
                <a:off x="3392220" y="3376018"/>
                <a:ext cx="9525" cy="141444"/>
              </a:xfrm>
              <a:custGeom>
                <a:avLst/>
                <a:gdLst>
                  <a:gd name="connsiteX0" fmla="*/ 157 w 9525"/>
                  <a:gd name="connsiteY0" fmla="*/ 190 h 141444"/>
                  <a:gd name="connsiteX1" fmla="*/ 157 w 9525"/>
                  <a:gd name="connsiteY1" fmla="*/ 141634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157" y="190"/>
                    </a:moveTo>
                    <a:lnTo>
                      <a:pt x="157" y="141634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igura a mano libera: forma 35">
                <a:extLst>
                  <a:ext uri="{FF2B5EF4-FFF2-40B4-BE49-F238E27FC236}">
                    <a16:creationId xmlns:a16="http://schemas.microsoft.com/office/drawing/2014/main" id="{AA27DD01-20F5-41E6-8231-83ADBB400F44}"/>
                  </a:ext>
                </a:extLst>
              </p:cNvPr>
              <p:cNvSpPr/>
              <p:nvPr/>
            </p:nvSpPr>
            <p:spPr>
              <a:xfrm>
                <a:off x="3272606" y="3508973"/>
                <a:ext cx="230666" cy="9525"/>
              </a:xfrm>
              <a:custGeom>
                <a:avLst/>
                <a:gdLst>
                  <a:gd name="connsiteX0" fmla="*/ 156 w 230666"/>
                  <a:gd name="connsiteY0" fmla="*/ 195 h 9525"/>
                  <a:gd name="connsiteX1" fmla="*/ 230823 w 230666"/>
                  <a:gd name="connsiteY1" fmla="*/ 19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156" y="195"/>
                    </a:moveTo>
                    <a:lnTo>
                      <a:pt x="230823" y="19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igura a mano libera: forma 36">
                <a:extLst>
                  <a:ext uri="{FF2B5EF4-FFF2-40B4-BE49-F238E27FC236}">
                    <a16:creationId xmlns:a16="http://schemas.microsoft.com/office/drawing/2014/main" id="{9222DE96-8089-469A-80A0-707ABF45FB79}"/>
                  </a:ext>
                </a:extLst>
              </p:cNvPr>
              <p:cNvSpPr/>
              <p:nvPr/>
            </p:nvSpPr>
            <p:spPr>
              <a:xfrm>
                <a:off x="3249588" y="3517462"/>
                <a:ext cx="47696" cy="94129"/>
              </a:xfrm>
              <a:custGeom>
                <a:avLst/>
                <a:gdLst>
                  <a:gd name="connsiteX0" fmla="*/ 47844 w 47696"/>
                  <a:gd name="connsiteY0" fmla="*/ 199 h 94129"/>
                  <a:gd name="connsiteX1" fmla="*/ 147 w 47696"/>
                  <a:gd name="connsiteY1" fmla="*/ 94329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844" y="199"/>
                    </a:moveTo>
                    <a:lnTo>
                      <a:pt x="147" y="9432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igura a mano libera: forma 37">
                <a:extLst>
                  <a:ext uri="{FF2B5EF4-FFF2-40B4-BE49-F238E27FC236}">
                    <a16:creationId xmlns:a16="http://schemas.microsoft.com/office/drawing/2014/main" id="{30CF1478-29B1-44E2-A4D7-913B07C2FEB3}"/>
                  </a:ext>
                </a:extLst>
              </p:cNvPr>
              <p:cNvSpPr/>
              <p:nvPr/>
            </p:nvSpPr>
            <p:spPr>
              <a:xfrm>
                <a:off x="3315630" y="3517462"/>
                <a:ext cx="47696" cy="94129"/>
              </a:xfrm>
              <a:custGeom>
                <a:avLst/>
                <a:gdLst>
                  <a:gd name="connsiteX0" fmla="*/ 47849 w 47696"/>
                  <a:gd name="connsiteY0" fmla="*/ 199 h 94129"/>
                  <a:gd name="connsiteX1" fmla="*/ 153 w 47696"/>
                  <a:gd name="connsiteY1" fmla="*/ 94329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849" y="199"/>
                    </a:moveTo>
                    <a:lnTo>
                      <a:pt x="153" y="9432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igura a mano libera: forma 38">
                <a:extLst>
                  <a:ext uri="{FF2B5EF4-FFF2-40B4-BE49-F238E27FC236}">
                    <a16:creationId xmlns:a16="http://schemas.microsoft.com/office/drawing/2014/main" id="{40351BA4-BD81-4B8E-9C3D-159E3A605828}"/>
                  </a:ext>
                </a:extLst>
              </p:cNvPr>
              <p:cNvSpPr/>
              <p:nvPr/>
            </p:nvSpPr>
            <p:spPr>
              <a:xfrm>
                <a:off x="3381676" y="3517462"/>
                <a:ext cx="47693" cy="94129"/>
              </a:xfrm>
              <a:custGeom>
                <a:avLst/>
                <a:gdLst>
                  <a:gd name="connsiteX0" fmla="*/ 47851 w 47693"/>
                  <a:gd name="connsiteY0" fmla="*/ 199 h 94129"/>
                  <a:gd name="connsiteX1" fmla="*/ 158 w 47693"/>
                  <a:gd name="connsiteY1" fmla="*/ 94329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7851" y="199"/>
                    </a:moveTo>
                    <a:lnTo>
                      <a:pt x="158" y="9432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igura a mano libera: forma 39">
                <a:extLst>
                  <a:ext uri="{FF2B5EF4-FFF2-40B4-BE49-F238E27FC236}">
                    <a16:creationId xmlns:a16="http://schemas.microsoft.com/office/drawing/2014/main" id="{6BE7DCF9-5A29-478C-B5C4-7CB165D40653}"/>
                  </a:ext>
                </a:extLst>
              </p:cNvPr>
              <p:cNvSpPr/>
              <p:nvPr/>
            </p:nvSpPr>
            <p:spPr>
              <a:xfrm>
                <a:off x="3447718" y="3517462"/>
                <a:ext cx="47696" cy="94129"/>
              </a:xfrm>
              <a:custGeom>
                <a:avLst/>
                <a:gdLst>
                  <a:gd name="connsiteX0" fmla="*/ 47859 w 47696"/>
                  <a:gd name="connsiteY0" fmla="*/ 199 h 94129"/>
                  <a:gd name="connsiteX1" fmla="*/ 163 w 47696"/>
                  <a:gd name="connsiteY1" fmla="*/ 94329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859" y="199"/>
                    </a:moveTo>
                    <a:lnTo>
                      <a:pt x="163" y="9432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1" name="Elemento grafico 5">
              <a:extLst>
                <a:ext uri="{FF2B5EF4-FFF2-40B4-BE49-F238E27FC236}">
                  <a16:creationId xmlns:a16="http://schemas.microsoft.com/office/drawing/2014/main" id="{A8E94A51-A928-4189-9FE9-DCAD7F9D07C6}"/>
                </a:ext>
              </a:extLst>
            </p:cNvPr>
            <p:cNvGrpSpPr/>
            <p:nvPr/>
          </p:nvGrpSpPr>
          <p:grpSpPr>
            <a:xfrm>
              <a:off x="5011661" y="3359206"/>
              <a:ext cx="253684" cy="235573"/>
              <a:chOff x="5011661" y="3359206"/>
              <a:chExt cx="253684" cy="235573"/>
            </a:xfrm>
            <a:solidFill>
              <a:srgbClr val="FF3F2A"/>
            </a:solidFill>
          </p:grpSpPr>
          <p:sp>
            <p:nvSpPr>
              <p:cNvPr id="42" name="Figura a mano libera: forma 41">
                <a:extLst>
                  <a:ext uri="{FF2B5EF4-FFF2-40B4-BE49-F238E27FC236}">
                    <a16:creationId xmlns:a16="http://schemas.microsoft.com/office/drawing/2014/main" id="{C5F9DBA3-B59E-4CE1-A1D6-73B5383689A6}"/>
                  </a:ext>
                </a:extLst>
              </p:cNvPr>
              <p:cNvSpPr/>
              <p:nvPr/>
            </p:nvSpPr>
            <p:spPr>
              <a:xfrm>
                <a:off x="5154293" y="3359206"/>
                <a:ext cx="9525" cy="141444"/>
              </a:xfrm>
              <a:custGeom>
                <a:avLst/>
                <a:gdLst>
                  <a:gd name="connsiteX0" fmla="*/ 342 w 9525"/>
                  <a:gd name="connsiteY0" fmla="*/ 188 h 141444"/>
                  <a:gd name="connsiteX1" fmla="*/ 342 w 9525"/>
                  <a:gd name="connsiteY1" fmla="*/ 141632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342" y="188"/>
                    </a:moveTo>
                    <a:lnTo>
                      <a:pt x="342" y="141632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igura a mano libera: forma 42">
                <a:extLst>
                  <a:ext uri="{FF2B5EF4-FFF2-40B4-BE49-F238E27FC236}">
                    <a16:creationId xmlns:a16="http://schemas.microsoft.com/office/drawing/2014/main" id="{F6989F50-E792-446F-83B7-4591FEE20D7B}"/>
                  </a:ext>
                </a:extLst>
              </p:cNvPr>
              <p:cNvSpPr/>
              <p:nvPr/>
            </p:nvSpPr>
            <p:spPr>
              <a:xfrm>
                <a:off x="5034679" y="3492161"/>
                <a:ext cx="230666" cy="9525"/>
              </a:xfrm>
              <a:custGeom>
                <a:avLst/>
                <a:gdLst>
                  <a:gd name="connsiteX0" fmla="*/ 341 w 230666"/>
                  <a:gd name="connsiteY0" fmla="*/ 193 h 9525"/>
                  <a:gd name="connsiteX1" fmla="*/ 231008 w 230666"/>
                  <a:gd name="connsiteY1" fmla="*/ 19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341" y="193"/>
                    </a:moveTo>
                    <a:lnTo>
                      <a:pt x="231008" y="19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igura a mano libera: forma 43">
                <a:extLst>
                  <a:ext uri="{FF2B5EF4-FFF2-40B4-BE49-F238E27FC236}">
                    <a16:creationId xmlns:a16="http://schemas.microsoft.com/office/drawing/2014/main" id="{23EA57C8-1727-4AAC-B868-E33D2A7A018D}"/>
                  </a:ext>
                </a:extLst>
              </p:cNvPr>
              <p:cNvSpPr/>
              <p:nvPr/>
            </p:nvSpPr>
            <p:spPr>
              <a:xfrm>
                <a:off x="5011661" y="3500650"/>
                <a:ext cx="47696" cy="94129"/>
              </a:xfrm>
              <a:custGeom>
                <a:avLst/>
                <a:gdLst>
                  <a:gd name="connsiteX0" fmla="*/ 48029 w 47696"/>
                  <a:gd name="connsiteY0" fmla="*/ 198 h 94129"/>
                  <a:gd name="connsiteX1" fmla="*/ 332 w 47696"/>
                  <a:gd name="connsiteY1" fmla="*/ 9432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8029" y="198"/>
                    </a:moveTo>
                    <a:lnTo>
                      <a:pt x="332" y="9432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igura a mano libera: forma 44">
                <a:extLst>
                  <a:ext uri="{FF2B5EF4-FFF2-40B4-BE49-F238E27FC236}">
                    <a16:creationId xmlns:a16="http://schemas.microsoft.com/office/drawing/2014/main" id="{DA67F7FC-5200-4CA9-9320-7ECA77E297E6}"/>
                  </a:ext>
                </a:extLst>
              </p:cNvPr>
              <p:cNvSpPr/>
              <p:nvPr/>
            </p:nvSpPr>
            <p:spPr>
              <a:xfrm>
                <a:off x="5077703" y="3500650"/>
                <a:ext cx="47696" cy="94129"/>
              </a:xfrm>
              <a:custGeom>
                <a:avLst/>
                <a:gdLst>
                  <a:gd name="connsiteX0" fmla="*/ 48034 w 47696"/>
                  <a:gd name="connsiteY0" fmla="*/ 198 h 94129"/>
                  <a:gd name="connsiteX1" fmla="*/ 338 w 47696"/>
                  <a:gd name="connsiteY1" fmla="*/ 9432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8034" y="198"/>
                    </a:moveTo>
                    <a:lnTo>
                      <a:pt x="338" y="9432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igura a mano libera: forma 45">
                <a:extLst>
                  <a:ext uri="{FF2B5EF4-FFF2-40B4-BE49-F238E27FC236}">
                    <a16:creationId xmlns:a16="http://schemas.microsoft.com/office/drawing/2014/main" id="{CE2F165D-5394-45A1-A003-F043CC8B18F1}"/>
                  </a:ext>
                </a:extLst>
              </p:cNvPr>
              <p:cNvSpPr/>
              <p:nvPr/>
            </p:nvSpPr>
            <p:spPr>
              <a:xfrm>
                <a:off x="5143748" y="3500650"/>
                <a:ext cx="47693" cy="94129"/>
              </a:xfrm>
              <a:custGeom>
                <a:avLst/>
                <a:gdLst>
                  <a:gd name="connsiteX0" fmla="*/ 48036 w 47693"/>
                  <a:gd name="connsiteY0" fmla="*/ 198 h 94129"/>
                  <a:gd name="connsiteX1" fmla="*/ 343 w 47693"/>
                  <a:gd name="connsiteY1" fmla="*/ 9432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8036" y="198"/>
                    </a:moveTo>
                    <a:lnTo>
                      <a:pt x="343" y="9432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igura a mano libera: forma 46">
                <a:extLst>
                  <a:ext uri="{FF2B5EF4-FFF2-40B4-BE49-F238E27FC236}">
                    <a16:creationId xmlns:a16="http://schemas.microsoft.com/office/drawing/2014/main" id="{164D29F7-2120-4665-8D0C-3AB55EA34C42}"/>
                  </a:ext>
                </a:extLst>
              </p:cNvPr>
              <p:cNvSpPr/>
              <p:nvPr/>
            </p:nvSpPr>
            <p:spPr>
              <a:xfrm>
                <a:off x="5209790" y="3500650"/>
                <a:ext cx="47696" cy="94129"/>
              </a:xfrm>
              <a:custGeom>
                <a:avLst/>
                <a:gdLst>
                  <a:gd name="connsiteX0" fmla="*/ 48044 w 47696"/>
                  <a:gd name="connsiteY0" fmla="*/ 198 h 94129"/>
                  <a:gd name="connsiteX1" fmla="*/ 348 w 47696"/>
                  <a:gd name="connsiteY1" fmla="*/ 9432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8044" y="198"/>
                    </a:moveTo>
                    <a:lnTo>
                      <a:pt x="348" y="9432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8" name="Figura a mano libera: forma 47">
              <a:extLst>
                <a:ext uri="{FF2B5EF4-FFF2-40B4-BE49-F238E27FC236}">
                  <a16:creationId xmlns:a16="http://schemas.microsoft.com/office/drawing/2014/main" id="{02CED825-B980-42E1-824F-2D3AF5191365}"/>
                </a:ext>
              </a:extLst>
            </p:cNvPr>
            <p:cNvSpPr/>
            <p:nvPr/>
          </p:nvSpPr>
          <p:spPr>
            <a:xfrm>
              <a:off x="3392218" y="2033279"/>
              <a:ext cx="1762077" cy="9525"/>
            </a:xfrm>
            <a:custGeom>
              <a:avLst/>
              <a:gdLst>
                <a:gd name="connsiteX0" fmla="*/ 0 w 1762077"/>
                <a:gd name="connsiteY0" fmla="*/ 0 h 9525"/>
                <a:gd name="connsiteX1" fmla="*/ 1762078 w 1762077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077" h="9525">
                  <a:moveTo>
                    <a:pt x="0" y="0"/>
                  </a:moveTo>
                  <a:lnTo>
                    <a:pt x="1762078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igura a mano libera: forma 48">
              <a:extLst>
                <a:ext uri="{FF2B5EF4-FFF2-40B4-BE49-F238E27FC236}">
                  <a16:creationId xmlns:a16="http://schemas.microsoft.com/office/drawing/2014/main" id="{7577BDB3-BEE7-4995-93F9-8F8155EB6D52}"/>
                </a:ext>
              </a:extLst>
            </p:cNvPr>
            <p:cNvSpPr/>
            <p:nvPr/>
          </p:nvSpPr>
          <p:spPr>
            <a:xfrm>
              <a:off x="5154295" y="2033279"/>
              <a:ext cx="9525" cy="791927"/>
            </a:xfrm>
            <a:custGeom>
              <a:avLst/>
              <a:gdLst>
                <a:gd name="connsiteX0" fmla="*/ 0 w 9525"/>
                <a:gd name="connsiteY0" fmla="*/ 791928 h 791927"/>
                <a:gd name="connsiteX1" fmla="*/ 0 w 9525"/>
                <a:gd name="connsiteY1" fmla="*/ 0 h 79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791927">
                  <a:moveTo>
                    <a:pt x="0" y="791928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id="{46298514-62C6-464E-92D5-F9A32DB7893C}"/>
                </a:ext>
              </a:extLst>
            </p:cNvPr>
            <p:cNvSpPr txBox="1"/>
            <p:nvPr/>
          </p:nvSpPr>
          <p:spPr>
            <a:xfrm>
              <a:off x="3450054" y="3179518"/>
              <a:ext cx="70675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(gnd)</a:t>
              </a:r>
            </a:p>
          </p:txBody>
        </p:sp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id="{2DF8C465-BD62-401D-94B0-FD9F2B7D99BF}"/>
                </a:ext>
              </a:extLst>
            </p:cNvPr>
            <p:cNvSpPr txBox="1"/>
            <p:nvPr/>
          </p:nvSpPr>
          <p:spPr>
            <a:xfrm>
              <a:off x="5322849" y="2915180"/>
              <a:ext cx="50673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dd</a:t>
              </a:r>
            </a:p>
          </p:txBody>
        </p:sp>
        <p:sp>
          <p:nvSpPr>
            <p:cNvPr id="52" name="Figura a mano libera: forma 51">
              <a:extLst>
                <a:ext uri="{FF2B5EF4-FFF2-40B4-BE49-F238E27FC236}">
                  <a16:creationId xmlns:a16="http://schemas.microsoft.com/office/drawing/2014/main" id="{65A0224C-728F-4F9A-9B98-B94F284E8653}"/>
                </a:ext>
              </a:extLst>
            </p:cNvPr>
            <p:cNvSpPr/>
            <p:nvPr/>
          </p:nvSpPr>
          <p:spPr>
            <a:xfrm>
              <a:off x="3462284" y="1719907"/>
              <a:ext cx="757647" cy="984742"/>
            </a:xfrm>
            <a:custGeom>
              <a:avLst/>
              <a:gdLst>
                <a:gd name="connsiteX0" fmla="*/ 0 w 757647"/>
                <a:gd name="connsiteY0" fmla="*/ 0 h 984742"/>
                <a:gd name="connsiteX1" fmla="*/ 757647 w 757647"/>
                <a:gd name="connsiteY1" fmla="*/ 0 h 984742"/>
                <a:gd name="connsiteX2" fmla="*/ 757647 w 757647"/>
                <a:gd name="connsiteY2" fmla="*/ 984742 h 98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7647" h="984742">
                  <a:moveTo>
                    <a:pt x="0" y="0"/>
                  </a:moveTo>
                  <a:lnTo>
                    <a:pt x="757647" y="0"/>
                  </a:lnTo>
                  <a:lnTo>
                    <a:pt x="757647" y="984742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igura a mano libera: forma 52">
              <a:extLst>
                <a:ext uri="{FF2B5EF4-FFF2-40B4-BE49-F238E27FC236}">
                  <a16:creationId xmlns:a16="http://schemas.microsoft.com/office/drawing/2014/main" id="{644538E4-77A7-48C0-96E0-8CF7E82EAC6E}"/>
                </a:ext>
              </a:extLst>
            </p:cNvPr>
            <p:cNvSpPr/>
            <p:nvPr/>
          </p:nvSpPr>
          <p:spPr>
            <a:xfrm>
              <a:off x="4058025" y="2704649"/>
              <a:ext cx="161905" cy="9525"/>
            </a:xfrm>
            <a:custGeom>
              <a:avLst/>
              <a:gdLst>
                <a:gd name="connsiteX0" fmla="*/ 0 w 161905"/>
                <a:gd name="connsiteY0" fmla="*/ 0 h 9525"/>
                <a:gd name="connsiteX1" fmla="*/ 161906 w 16190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1905" h="9525">
                  <a:moveTo>
                    <a:pt x="0" y="0"/>
                  </a:moveTo>
                  <a:lnTo>
                    <a:pt x="161906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igura a mano libera: forma 53">
              <a:extLst>
                <a:ext uri="{FF2B5EF4-FFF2-40B4-BE49-F238E27FC236}">
                  <a16:creationId xmlns:a16="http://schemas.microsoft.com/office/drawing/2014/main" id="{4DCC049B-ABAC-48A8-B82E-0F37EBB4F02C}"/>
                </a:ext>
              </a:extLst>
            </p:cNvPr>
            <p:cNvSpPr/>
            <p:nvPr/>
          </p:nvSpPr>
          <p:spPr>
            <a:xfrm>
              <a:off x="2291118" y="1719907"/>
              <a:ext cx="621096" cy="716194"/>
            </a:xfrm>
            <a:custGeom>
              <a:avLst/>
              <a:gdLst>
                <a:gd name="connsiteX0" fmla="*/ 621097 w 621096"/>
                <a:gd name="connsiteY0" fmla="*/ 0 h 716194"/>
                <a:gd name="connsiteX1" fmla="*/ 0 w 621096"/>
                <a:gd name="connsiteY1" fmla="*/ 0 h 716194"/>
                <a:gd name="connsiteX2" fmla="*/ 0 w 621096"/>
                <a:gd name="connsiteY2" fmla="*/ 716194 h 716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1096" h="716194">
                  <a:moveTo>
                    <a:pt x="621097" y="0"/>
                  </a:moveTo>
                  <a:lnTo>
                    <a:pt x="0" y="0"/>
                  </a:lnTo>
                  <a:lnTo>
                    <a:pt x="0" y="716194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igura a mano libera: forma 54">
              <a:extLst>
                <a:ext uri="{FF2B5EF4-FFF2-40B4-BE49-F238E27FC236}">
                  <a16:creationId xmlns:a16="http://schemas.microsoft.com/office/drawing/2014/main" id="{CFE8A50E-14A4-42C0-9907-9A35530F73F8}"/>
                </a:ext>
              </a:extLst>
            </p:cNvPr>
            <p:cNvSpPr/>
            <p:nvPr/>
          </p:nvSpPr>
          <p:spPr>
            <a:xfrm>
              <a:off x="2291118" y="2436101"/>
              <a:ext cx="435301" cy="9525"/>
            </a:xfrm>
            <a:custGeom>
              <a:avLst/>
              <a:gdLst>
                <a:gd name="connsiteX0" fmla="*/ 435302 w 435301"/>
                <a:gd name="connsiteY0" fmla="*/ 0 h 9525"/>
                <a:gd name="connsiteX1" fmla="*/ 0 w 435301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35301" h="9525">
                  <a:moveTo>
                    <a:pt x="435302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6" name="Elemento grafico 5">
              <a:extLst>
                <a:ext uri="{FF2B5EF4-FFF2-40B4-BE49-F238E27FC236}">
                  <a16:creationId xmlns:a16="http://schemas.microsoft.com/office/drawing/2014/main" id="{23347B57-7EB7-4D9F-B841-34D2F0BCD4B0}"/>
                </a:ext>
              </a:extLst>
            </p:cNvPr>
            <p:cNvGrpSpPr/>
            <p:nvPr/>
          </p:nvGrpSpPr>
          <p:grpSpPr>
            <a:xfrm>
              <a:off x="1370739" y="2864864"/>
              <a:ext cx="253684" cy="235573"/>
              <a:chOff x="1370739" y="2864864"/>
              <a:chExt cx="253684" cy="235573"/>
            </a:xfrm>
            <a:solidFill>
              <a:srgbClr val="FF3F2A"/>
            </a:solidFill>
          </p:grpSpPr>
          <p:sp>
            <p:nvSpPr>
              <p:cNvPr id="57" name="Figura a mano libera: forma 56">
                <a:extLst>
                  <a:ext uri="{FF2B5EF4-FFF2-40B4-BE49-F238E27FC236}">
                    <a16:creationId xmlns:a16="http://schemas.microsoft.com/office/drawing/2014/main" id="{ECD1E751-C802-49F5-9779-558464089F0F}"/>
                  </a:ext>
                </a:extLst>
              </p:cNvPr>
              <p:cNvSpPr/>
              <p:nvPr/>
            </p:nvSpPr>
            <p:spPr>
              <a:xfrm>
                <a:off x="1513371" y="2864864"/>
                <a:ext cx="9525" cy="141444"/>
              </a:xfrm>
              <a:custGeom>
                <a:avLst/>
                <a:gdLst>
                  <a:gd name="connsiteX0" fmla="*/ -41 w 9525"/>
                  <a:gd name="connsiteY0" fmla="*/ 137 h 141444"/>
                  <a:gd name="connsiteX1" fmla="*/ -41 w 9525"/>
                  <a:gd name="connsiteY1" fmla="*/ 141581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-41" y="137"/>
                    </a:moveTo>
                    <a:lnTo>
                      <a:pt x="-41" y="141581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igura a mano libera: forma 57">
                <a:extLst>
                  <a:ext uri="{FF2B5EF4-FFF2-40B4-BE49-F238E27FC236}">
                    <a16:creationId xmlns:a16="http://schemas.microsoft.com/office/drawing/2014/main" id="{F07602BB-A0BD-466C-B1EA-EA97C5BC4E43}"/>
                  </a:ext>
                </a:extLst>
              </p:cNvPr>
              <p:cNvSpPr/>
              <p:nvPr/>
            </p:nvSpPr>
            <p:spPr>
              <a:xfrm>
                <a:off x="1393757" y="2997820"/>
                <a:ext cx="230666" cy="9525"/>
              </a:xfrm>
              <a:custGeom>
                <a:avLst/>
                <a:gdLst>
                  <a:gd name="connsiteX0" fmla="*/ -41 w 230666"/>
                  <a:gd name="connsiteY0" fmla="*/ 141 h 9525"/>
                  <a:gd name="connsiteX1" fmla="*/ 230625 w 230666"/>
                  <a:gd name="connsiteY1" fmla="*/ 14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-41" y="141"/>
                    </a:moveTo>
                    <a:lnTo>
                      <a:pt x="230625" y="141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igura a mano libera: forma 58">
                <a:extLst>
                  <a:ext uri="{FF2B5EF4-FFF2-40B4-BE49-F238E27FC236}">
                    <a16:creationId xmlns:a16="http://schemas.microsoft.com/office/drawing/2014/main" id="{084232C8-D5ED-4647-A693-DB7C49AC13EB}"/>
                  </a:ext>
                </a:extLst>
              </p:cNvPr>
              <p:cNvSpPr/>
              <p:nvPr/>
            </p:nvSpPr>
            <p:spPr>
              <a:xfrm>
                <a:off x="1370739" y="3006308"/>
                <a:ext cx="47696" cy="94129"/>
              </a:xfrm>
              <a:custGeom>
                <a:avLst/>
                <a:gdLst>
                  <a:gd name="connsiteX0" fmla="*/ 47647 w 47696"/>
                  <a:gd name="connsiteY0" fmla="*/ 146 h 94129"/>
                  <a:gd name="connsiteX1" fmla="*/ -50 w 47696"/>
                  <a:gd name="connsiteY1" fmla="*/ 94275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47" y="146"/>
                    </a:moveTo>
                    <a:lnTo>
                      <a:pt x="-50" y="9427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igura a mano libera: forma 59">
                <a:extLst>
                  <a:ext uri="{FF2B5EF4-FFF2-40B4-BE49-F238E27FC236}">
                    <a16:creationId xmlns:a16="http://schemas.microsoft.com/office/drawing/2014/main" id="{E277F7C9-BD01-404F-8243-731D7AB872DB}"/>
                  </a:ext>
                </a:extLst>
              </p:cNvPr>
              <p:cNvSpPr/>
              <p:nvPr/>
            </p:nvSpPr>
            <p:spPr>
              <a:xfrm>
                <a:off x="1436781" y="3006308"/>
                <a:ext cx="47696" cy="94129"/>
              </a:xfrm>
              <a:custGeom>
                <a:avLst/>
                <a:gdLst>
                  <a:gd name="connsiteX0" fmla="*/ 47652 w 47696"/>
                  <a:gd name="connsiteY0" fmla="*/ 146 h 94129"/>
                  <a:gd name="connsiteX1" fmla="*/ -45 w 47696"/>
                  <a:gd name="connsiteY1" fmla="*/ 94275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52" y="146"/>
                    </a:moveTo>
                    <a:lnTo>
                      <a:pt x="-45" y="9427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igura a mano libera: forma 60">
                <a:extLst>
                  <a:ext uri="{FF2B5EF4-FFF2-40B4-BE49-F238E27FC236}">
                    <a16:creationId xmlns:a16="http://schemas.microsoft.com/office/drawing/2014/main" id="{D2E7D4D3-CEA6-4C47-898A-7083AD614755}"/>
                  </a:ext>
                </a:extLst>
              </p:cNvPr>
              <p:cNvSpPr/>
              <p:nvPr/>
            </p:nvSpPr>
            <p:spPr>
              <a:xfrm>
                <a:off x="1502826" y="3006308"/>
                <a:ext cx="47693" cy="94129"/>
              </a:xfrm>
              <a:custGeom>
                <a:avLst/>
                <a:gdLst>
                  <a:gd name="connsiteX0" fmla="*/ 47653 w 47693"/>
                  <a:gd name="connsiteY0" fmla="*/ 146 h 94129"/>
                  <a:gd name="connsiteX1" fmla="*/ -40 w 47693"/>
                  <a:gd name="connsiteY1" fmla="*/ 94275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7653" y="146"/>
                    </a:moveTo>
                    <a:lnTo>
                      <a:pt x="-40" y="9427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igura a mano libera: forma 61">
                <a:extLst>
                  <a:ext uri="{FF2B5EF4-FFF2-40B4-BE49-F238E27FC236}">
                    <a16:creationId xmlns:a16="http://schemas.microsoft.com/office/drawing/2014/main" id="{D6EDEBD1-B9D8-43D8-93EE-5E3336C9E552}"/>
                  </a:ext>
                </a:extLst>
              </p:cNvPr>
              <p:cNvSpPr/>
              <p:nvPr/>
            </p:nvSpPr>
            <p:spPr>
              <a:xfrm>
                <a:off x="1568869" y="3006308"/>
                <a:ext cx="47696" cy="94129"/>
              </a:xfrm>
              <a:custGeom>
                <a:avLst/>
                <a:gdLst>
                  <a:gd name="connsiteX0" fmla="*/ 47662 w 47696"/>
                  <a:gd name="connsiteY0" fmla="*/ 146 h 94129"/>
                  <a:gd name="connsiteX1" fmla="*/ -35 w 47696"/>
                  <a:gd name="connsiteY1" fmla="*/ 94275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62" y="146"/>
                    </a:moveTo>
                    <a:lnTo>
                      <a:pt x="-35" y="94275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3" name="Elemento grafico 5">
              <a:extLst>
                <a:ext uri="{FF2B5EF4-FFF2-40B4-BE49-F238E27FC236}">
                  <a16:creationId xmlns:a16="http://schemas.microsoft.com/office/drawing/2014/main" id="{27C8501F-FEF2-48F8-8496-DC59BC5EEF71}"/>
                </a:ext>
              </a:extLst>
            </p:cNvPr>
            <p:cNvGrpSpPr/>
            <p:nvPr/>
          </p:nvGrpSpPr>
          <p:grpSpPr>
            <a:xfrm>
              <a:off x="2010024" y="3174529"/>
              <a:ext cx="352168" cy="533988"/>
              <a:chOff x="2010024" y="3174529"/>
              <a:chExt cx="352168" cy="533988"/>
            </a:xfrm>
            <a:noFill/>
          </p:grpSpPr>
          <p:sp>
            <p:nvSpPr>
              <p:cNvPr id="64" name="Figura a mano libera: forma 63">
                <a:extLst>
                  <a:ext uri="{FF2B5EF4-FFF2-40B4-BE49-F238E27FC236}">
                    <a16:creationId xmlns:a16="http://schemas.microsoft.com/office/drawing/2014/main" id="{1ABDC3C4-7D1A-460C-AF83-7485787B2FCA}"/>
                  </a:ext>
                </a:extLst>
              </p:cNvPr>
              <p:cNvSpPr/>
              <p:nvPr/>
            </p:nvSpPr>
            <p:spPr>
              <a:xfrm>
                <a:off x="2010024" y="3263542"/>
                <a:ext cx="352168" cy="355998"/>
              </a:xfrm>
              <a:custGeom>
                <a:avLst/>
                <a:gdLst>
                  <a:gd name="connsiteX0" fmla="*/ 352025 w 352168"/>
                  <a:gd name="connsiteY0" fmla="*/ 178088 h 355998"/>
                  <a:gd name="connsiteX1" fmla="*/ 175941 w 352168"/>
                  <a:gd name="connsiteY1" fmla="*/ 356087 h 355998"/>
                  <a:gd name="connsiteX2" fmla="*/ -143 w 352168"/>
                  <a:gd name="connsiteY2" fmla="*/ 178088 h 355998"/>
                  <a:gd name="connsiteX3" fmla="*/ 175941 w 352168"/>
                  <a:gd name="connsiteY3" fmla="*/ 89 h 355998"/>
                  <a:gd name="connsiteX4" fmla="*/ 352025 w 352168"/>
                  <a:gd name="connsiteY4" fmla="*/ 178088 h 355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68" h="355998">
                    <a:moveTo>
                      <a:pt x="352025" y="178088"/>
                    </a:moveTo>
                    <a:cubicBezTo>
                      <a:pt x="352025" y="276394"/>
                      <a:pt x="273190" y="356087"/>
                      <a:pt x="175941" y="356087"/>
                    </a:cubicBezTo>
                    <a:cubicBezTo>
                      <a:pt x="78693" y="356087"/>
                      <a:pt x="-143" y="276394"/>
                      <a:pt x="-143" y="178088"/>
                    </a:cubicBezTo>
                    <a:cubicBezTo>
                      <a:pt x="-143" y="79782"/>
                      <a:pt x="78693" y="89"/>
                      <a:pt x="175941" y="89"/>
                    </a:cubicBezTo>
                    <a:cubicBezTo>
                      <a:pt x="273190" y="89"/>
                      <a:pt x="352025" y="79782"/>
                      <a:pt x="352025" y="178088"/>
                    </a:cubicBezTo>
                    <a:close/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igura a mano libera: forma 64">
                <a:extLst>
                  <a:ext uri="{FF2B5EF4-FFF2-40B4-BE49-F238E27FC236}">
                    <a16:creationId xmlns:a16="http://schemas.microsoft.com/office/drawing/2014/main" id="{01D3CAA5-8E07-47E7-A391-B93CE5BD3DF6}"/>
                  </a:ext>
                </a:extLst>
              </p:cNvPr>
              <p:cNvSpPr/>
              <p:nvPr/>
            </p:nvSpPr>
            <p:spPr>
              <a:xfrm>
                <a:off x="2186108" y="3619526"/>
                <a:ext cx="9525" cy="88992"/>
              </a:xfrm>
              <a:custGeom>
                <a:avLst/>
                <a:gdLst>
                  <a:gd name="connsiteX0" fmla="*/ -142 w 9525"/>
                  <a:gd name="connsiteY0" fmla="*/ 106 h 88992"/>
                  <a:gd name="connsiteX1" fmla="*/ -142 w 9525"/>
                  <a:gd name="connsiteY1" fmla="*/ 89098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-142" y="106"/>
                    </a:moveTo>
                    <a:lnTo>
                      <a:pt x="-142" y="89098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igura a mano libera: forma 65">
                <a:extLst>
                  <a:ext uri="{FF2B5EF4-FFF2-40B4-BE49-F238E27FC236}">
                    <a16:creationId xmlns:a16="http://schemas.microsoft.com/office/drawing/2014/main" id="{23893CAD-6738-45A0-BB94-458741EE1EC9}"/>
                  </a:ext>
                </a:extLst>
              </p:cNvPr>
              <p:cNvSpPr/>
              <p:nvPr/>
            </p:nvSpPr>
            <p:spPr>
              <a:xfrm>
                <a:off x="2186108" y="3174529"/>
                <a:ext cx="9525" cy="88992"/>
              </a:xfrm>
              <a:custGeom>
                <a:avLst/>
                <a:gdLst>
                  <a:gd name="connsiteX0" fmla="*/ -142 w 9525"/>
                  <a:gd name="connsiteY0" fmla="*/ 89063 h 88992"/>
                  <a:gd name="connsiteX1" fmla="*/ -142 w 9525"/>
                  <a:gd name="connsiteY1" fmla="*/ 71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-142" y="89063"/>
                    </a:moveTo>
                    <a:lnTo>
                      <a:pt x="-142" y="71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igura a mano libera: forma 66">
                <a:extLst>
                  <a:ext uri="{FF2B5EF4-FFF2-40B4-BE49-F238E27FC236}">
                    <a16:creationId xmlns:a16="http://schemas.microsoft.com/office/drawing/2014/main" id="{ACFE0400-A59A-4C0D-97F2-99EFC464C754}"/>
                  </a:ext>
                </a:extLst>
              </p:cNvPr>
              <p:cNvSpPr/>
              <p:nvPr/>
            </p:nvSpPr>
            <p:spPr>
              <a:xfrm>
                <a:off x="2136392" y="3351145"/>
                <a:ext cx="99396" cy="9525"/>
              </a:xfrm>
              <a:custGeom>
                <a:avLst/>
                <a:gdLst>
                  <a:gd name="connsiteX0" fmla="*/ 99254 w 99396"/>
                  <a:gd name="connsiteY0" fmla="*/ 81 h 9525"/>
                  <a:gd name="connsiteX1" fmla="*/ -142 w 99396"/>
                  <a:gd name="connsiteY1" fmla="*/ 8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254" y="81"/>
                    </a:moveTo>
                    <a:lnTo>
                      <a:pt x="-142" y="8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igura a mano libera: forma 67">
                <a:extLst>
                  <a:ext uri="{FF2B5EF4-FFF2-40B4-BE49-F238E27FC236}">
                    <a16:creationId xmlns:a16="http://schemas.microsoft.com/office/drawing/2014/main" id="{ABD84EC3-5417-4E5C-98ED-EC6AD698B12C}"/>
                  </a:ext>
                </a:extLst>
              </p:cNvPr>
              <p:cNvSpPr/>
              <p:nvPr/>
            </p:nvSpPr>
            <p:spPr>
              <a:xfrm>
                <a:off x="2186108" y="3300097"/>
                <a:ext cx="9525" cy="102096"/>
              </a:xfrm>
              <a:custGeom>
                <a:avLst/>
                <a:gdLst>
                  <a:gd name="connsiteX0" fmla="*/ -142 w 9525"/>
                  <a:gd name="connsiteY0" fmla="*/ 102178 h 102096"/>
                  <a:gd name="connsiteX1" fmla="*/ -142 w 9525"/>
                  <a:gd name="connsiteY1" fmla="*/ 81 h 102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02096">
                    <a:moveTo>
                      <a:pt x="-142" y="102178"/>
                    </a:moveTo>
                    <a:lnTo>
                      <a:pt x="-142" y="8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igura a mano libera: forma 68">
                <a:extLst>
                  <a:ext uri="{FF2B5EF4-FFF2-40B4-BE49-F238E27FC236}">
                    <a16:creationId xmlns:a16="http://schemas.microsoft.com/office/drawing/2014/main" id="{8DC73C6A-D826-46E3-95D2-C9B5671B8261}"/>
                  </a:ext>
                </a:extLst>
              </p:cNvPr>
              <p:cNvSpPr/>
              <p:nvPr/>
            </p:nvSpPr>
            <p:spPr>
              <a:xfrm>
                <a:off x="2136392" y="3561674"/>
                <a:ext cx="99396" cy="9525"/>
              </a:xfrm>
              <a:custGeom>
                <a:avLst/>
                <a:gdLst>
                  <a:gd name="connsiteX0" fmla="*/ 99254 w 99396"/>
                  <a:gd name="connsiteY0" fmla="*/ 98 h 9525"/>
                  <a:gd name="connsiteX1" fmla="*/ -142 w 99396"/>
                  <a:gd name="connsiteY1" fmla="*/ 9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254" y="98"/>
                    </a:moveTo>
                    <a:lnTo>
                      <a:pt x="-142" y="98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0" name="Elemento grafico 5">
              <a:extLst>
                <a:ext uri="{FF2B5EF4-FFF2-40B4-BE49-F238E27FC236}">
                  <a16:creationId xmlns:a16="http://schemas.microsoft.com/office/drawing/2014/main" id="{8AFE5699-05D7-4846-8ADF-9B4EABE7A376}"/>
                </a:ext>
              </a:extLst>
            </p:cNvPr>
            <p:cNvGrpSpPr/>
            <p:nvPr/>
          </p:nvGrpSpPr>
          <p:grpSpPr>
            <a:xfrm>
              <a:off x="2043461" y="3708517"/>
              <a:ext cx="253684" cy="235573"/>
              <a:chOff x="2043461" y="3708517"/>
              <a:chExt cx="253684" cy="235573"/>
            </a:xfrm>
            <a:solidFill>
              <a:srgbClr val="FF3F2A"/>
            </a:solidFill>
          </p:grpSpPr>
          <p:sp>
            <p:nvSpPr>
              <p:cNvPr id="71" name="Figura a mano libera: forma 70">
                <a:extLst>
                  <a:ext uri="{FF2B5EF4-FFF2-40B4-BE49-F238E27FC236}">
                    <a16:creationId xmlns:a16="http://schemas.microsoft.com/office/drawing/2014/main" id="{6A2C2521-01FB-40DA-BF16-FC1D0289A45A}"/>
                  </a:ext>
                </a:extLst>
              </p:cNvPr>
              <p:cNvSpPr/>
              <p:nvPr/>
            </p:nvSpPr>
            <p:spPr>
              <a:xfrm>
                <a:off x="2186093" y="3708517"/>
                <a:ext cx="9525" cy="141444"/>
              </a:xfrm>
              <a:custGeom>
                <a:avLst/>
                <a:gdLst>
                  <a:gd name="connsiteX0" fmla="*/ 30 w 9525"/>
                  <a:gd name="connsiteY0" fmla="*/ 225 h 141444"/>
                  <a:gd name="connsiteX1" fmla="*/ 30 w 9525"/>
                  <a:gd name="connsiteY1" fmla="*/ 141669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30" y="225"/>
                    </a:moveTo>
                    <a:lnTo>
                      <a:pt x="30" y="141669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igura a mano libera: forma 71">
                <a:extLst>
                  <a:ext uri="{FF2B5EF4-FFF2-40B4-BE49-F238E27FC236}">
                    <a16:creationId xmlns:a16="http://schemas.microsoft.com/office/drawing/2014/main" id="{2402D318-BC67-4AAB-9EEF-E3271ED60D34}"/>
                  </a:ext>
                </a:extLst>
              </p:cNvPr>
              <p:cNvSpPr/>
              <p:nvPr/>
            </p:nvSpPr>
            <p:spPr>
              <a:xfrm>
                <a:off x="2066480" y="3841472"/>
                <a:ext cx="230666" cy="9525"/>
              </a:xfrm>
              <a:custGeom>
                <a:avLst/>
                <a:gdLst>
                  <a:gd name="connsiteX0" fmla="*/ 30 w 230666"/>
                  <a:gd name="connsiteY0" fmla="*/ 230 h 9525"/>
                  <a:gd name="connsiteX1" fmla="*/ 230696 w 230666"/>
                  <a:gd name="connsiteY1" fmla="*/ 23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30" y="230"/>
                    </a:moveTo>
                    <a:lnTo>
                      <a:pt x="230696" y="230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igura a mano libera: forma 72">
                <a:extLst>
                  <a:ext uri="{FF2B5EF4-FFF2-40B4-BE49-F238E27FC236}">
                    <a16:creationId xmlns:a16="http://schemas.microsoft.com/office/drawing/2014/main" id="{5891124A-6EE9-40D4-B43F-4D98450CECD1}"/>
                  </a:ext>
                </a:extLst>
              </p:cNvPr>
              <p:cNvSpPr/>
              <p:nvPr/>
            </p:nvSpPr>
            <p:spPr>
              <a:xfrm>
                <a:off x="2043461" y="3849961"/>
                <a:ext cx="47696" cy="94129"/>
              </a:xfrm>
              <a:custGeom>
                <a:avLst/>
                <a:gdLst>
                  <a:gd name="connsiteX0" fmla="*/ 47717 w 47696"/>
                  <a:gd name="connsiteY0" fmla="*/ 234 h 94129"/>
                  <a:gd name="connsiteX1" fmla="*/ 21 w 47696"/>
                  <a:gd name="connsiteY1" fmla="*/ 94363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717" y="234"/>
                    </a:moveTo>
                    <a:lnTo>
                      <a:pt x="21" y="9436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igura a mano libera: forma 73">
                <a:extLst>
                  <a:ext uri="{FF2B5EF4-FFF2-40B4-BE49-F238E27FC236}">
                    <a16:creationId xmlns:a16="http://schemas.microsoft.com/office/drawing/2014/main" id="{E8B7A5D5-0B3D-450C-8F11-C2AE91AB0719}"/>
                  </a:ext>
                </a:extLst>
              </p:cNvPr>
              <p:cNvSpPr/>
              <p:nvPr/>
            </p:nvSpPr>
            <p:spPr>
              <a:xfrm>
                <a:off x="2109503" y="3849961"/>
                <a:ext cx="47696" cy="94129"/>
              </a:xfrm>
              <a:custGeom>
                <a:avLst/>
                <a:gdLst>
                  <a:gd name="connsiteX0" fmla="*/ 47722 w 47696"/>
                  <a:gd name="connsiteY0" fmla="*/ 234 h 94129"/>
                  <a:gd name="connsiteX1" fmla="*/ 26 w 47696"/>
                  <a:gd name="connsiteY1" fmla="*/ 94363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722" y="234"/>
                    </a:moveTo>
                    <a:lnTo>
                      <a:pt x="26" y="9436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igura a mano libera: forma 74">
                <a:extLst>
                  <a:ext uri="{FF2B5EF4-FFF2-40B4-BE49-F238E27FC236}">
                    <a16:creationId xmlns:a16="http://schemas.microsoft.com/office/drawing/2014/main" id="{68891D7C-87F0-4892-8DB7-94CC651A21D7}"/>
                  </a:ext>
                </a:extLst>
              </p:cNvPr>
              <p:cNvSpPr/>
              <p:nvPr/>
            </p:nvSpPr>
            <p:spPr>
              <a:xfrm>
                <a:off x="2175549" y="3849961"/>
                <a:ext cx="47693" cy="94129"/>
              </a:xfrm>
              <a:custGeom>
                <a:avLst/>
                <a:gdLst>
                  <a:gd name="connsiteX0" fmla="*/ 47724 w 47693"/>
                  <a:gd name="connsiteY0" fmla="*/ 234 h 94129"/>
                  <a:gd name="connsiteX1" fmla="*/ 31 w 47693"/>
                  <a:gd name="connsiteY1" fmla="*/ 94363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7724" y="234"/>
                    </a:moveTo>
                    <a:lnTo>
                      <a:pt x="31" y="9436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igura a mano libera: forma 75">
                <a:extLst>
                  <a:ext uri="{FF2B5EF4-FFF2-40B4-BE49-F238E27FC236}">
                    <a16:creationId xmlns:a16="http://schemas.microsoft.com/office/drawing/2014/main" id="{DDA362C7-25CC-414B-8A9B-25230CC95926}"/>
                  </a:ext>
                </a:extLst>
              </p:cNvPr>
              <p:cNvSpPr/>
              <p:nvPr/>
            </p:nvSpPr>
            <p:spPr>
              <a:xfrm>
                <a:off x="2241591" y="3849961"/>
                <a:ext cx="47696" cy="94129"/>
              </a:xfrm>
              <a:custGeom>
                <a:avLst/>
                <a:gdLst>
                  <a:gd name="connsiteX0" fmla="*/ 47732 w 47696"/>
                  <a:gd name="connsiteY0" fmla="*/ 234 h 94129"/>
                  <a:gd name="connsiteX1" fmla="*/ 36 w 47696"/>
                  <a:gd name="connsiteY1" fmla="*/ 94363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732" y="234"/>
                    </a:moveTo>
                    <a:lnTo>
                      <a:pt x="36" y="9436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7" name="CasellaDiTesto 76">
              <a:extLst>
                <a:ext uri="{FF2B5EF4-FFF2-40B4-BE49-F238E27FC236}">
                  <a16:creationId xmlns:a16="http://schemas.microsoft.com/office/drawing/2014/main" id="{6684D25B-E178-4177-8CEF-FD59EF70E5DE}"/>
                </a:ext>
              </a:extLst>
            </p:cNvPr>
            <p:cNvSpPr txBox="1"/>
            <p:nvPr/>
          </p:nvSpPr>
          <p:spPr>
            <a:xfrm>
              <a:off x="2354650" y="3264490"/>
              <a:ext cx="44005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</a:t>
              </a:r>
            </a:p>
          </p:txBody>
        </p:sp>
        <p:sp>
          <p:nvSpPr>
            <p:cNvPr id="78" name="Figura a mano libera: forma 77">
              <a:extLst>
                <a:ext uri="{FF2B5EF4-FFF2-40B4-BE49-F238E27FC236}">
                  <a16:creationId xmlns:a16="http://schemas.microsoft.com/office/drawing/2014/main" id="{8E6A982C-CD75-4B3E-83DF-C11A1261BD53}"/>
                </a:ext>
              </a:extLst>
            </p:cNvPr>
            <p:cNvSpPr/>
            <p:nvPr/>
          </p:nvSpPr>
          <p:spPr>
            <a:xfrm>
              <a:off x="2186096" y="2973197"/>
              <a:ext cx="9525" cy="201330"/>
            </a:xfrm>
            <a:custGeom>
              <a:avLst/>
              <a:gdLst>
                <a:gd name="connsiteX0" fmla="*/ 0 w 9525"/>
                <a:gd name="connsiteY0" fmla="*/ 201330 h 201330"/>
                <a:gd name="connsiteX1" fmla="*/ 0 w 9525"/>
                <a:gd name="connsiteY1" fmla="*/ 0 h 20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201330">
                  <a:moveTo>
                    <a:pt x="0" y="20133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igura a mano libera: forma 78">
              <a:extLst>
                <a:ext uri="{FF2B5EF4-FFF2-40B4-BE49-F238E27FC236}">
                  <a16:creationId xmlns:a16="http://schemas.microsoft.com/office/drawing/2014/main" id="{ECE9517E-D8F9-4A52-9FEC-10EE9879BA76}"/>
                </a:ext>
              </a:extLst>
            </p:cNvPr>
            <p:cNvSpPr/>
            <p:nvPr/>
          </p:nvSpPr>
          <p:spPr>
            <a:xfrm>
              <a:off x="2186096" y="2973197"/>
              <a:ext cx="540324" cy="9525"/>
            </a:xfrm>
            <a:custGeom>
              <a:avLst/>
              <a:gdLst>
                <a:gd name="connsiteX0" fmla="*/ 540325 w 540324"/>
                <a:gd name="connsiteY0" fmla="*/ 0 h 9525"/>
                <a:gd name="connsiteX1" fmla="*/ 0 w 540324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0324" h="9525">
                  <a:moveTo>
                    <a:pt x="540325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igura a mano libera: forma 79">
              <a:extLst>
                <a:ext uri="{FF2B5EF4-FFF2-40B4-BE49-F238E27FC236}">
                  <a16:creationId xmlns:a16="http://schemas.microsoft.com/office/drawing/2014/main" id="{1FBEFEDA-5B6D-43D4-A183-CFCD869424D1}"/>
                </a:ext>
              </a:extLst>
            </p:cNvPr>
            <p:cNvSpPr/>
            <p:nvPr/>
          </p:nvSpPr>
          <p:spPr>
            <a:xfrm>
              <a:off x="1513370" y="2199896"/>
              <a:ext cx="777747" cy="294592"/>
            </a:xfrm>
            <a:custGeom>
              <a:avLst/>
              <a:gdLst>
                <a:gd name="connsiteX0" fmla="*/ 0 w 777747"/>
                <a:gd name="connsiteY0" fmla="*/ 294593 h 294592"/>
                <a:gd name="connsiteX1" fmla="*/ 0 w 777747"/>
                <a:gd name="connsiteY1" fmla="*/ 0 h 294592"/>
                <a:gd name="connsiteX2" fmla="*/ 777748 w 777747"/>
                <a:gd name="connsiteY2" fmla="*/ 0 h 29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7747" h="294592">
                  <a:moveTo>
                    <a:pt x="0" y="294593"/>
                  </a:moveTo>
                  <a:lnTo>
                    <a:pt x="0" y="0"/>
                  </a:lnTo>
                  <a:lnTo>
                    <a:pt x="777748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igura a mano libera: forma 80">
              <a:extLst>
                <a:ext uri="{FF2B5EF4-FFF2-40B4-BE49-F238E27FC236}">
                  <a16:creationId xmlns:a16="http://schemas.microsoft.com/office/drawing/2014/main" id="{8E755434-F4CA-46B3-9F53-93EE8C7593D8}"/>
                </a:ext>
              </a:extLst>
            </p:cNvPr>
            <p:cNvSpPr/>
            <p:nvPr/>
          </p:nvSpPr>
          <p:spPr>
            <a:xfrm>
              <a:off x="2256590" y="2165368"/>
              <a:ext cx="69056" cy="69056"/>
            </a:xfrm>
            <a:custGeom>
              <a:avLst/>
              <a:gdLst>
                <a:gd name="connsiteX0" fmla="*/ 69056 w 69056"/>
                <a:gd name="connsiteY0" fmla="*/ 34528 h 69056"/>
                <a:gd name="connsiteX1" fmla="*/ 34528 w 69056"/>
                <a:gd name="connsiteY1" fmla="*/ 69056 h 69056"/>
                <a:gd name="connsiteX2" fmla="*/ 0 w 69056"/>
                <a:gd name="connsiteY2" fmla="*/ 34528 h 69056"/>
                <a:gd name="connsiteX3" fmla="*/ 34528 w 69056"/>
                <a:gd name="connsiteY3" fmla="*/ 0 h 69056"/>
                <a:gd name="connsiteX4" fmla="*/ 69056 w 69056"/>
                <a:gd name="connsiteY4" fmla="*/ 34528 h 69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56" h="69056">
                  <a:moveTo>
                    <a:pt x="69056" y="34528"/>
                  </a:moveTo>
                  <a:cubicBezTo>
                    <a:pt x="69056" y="53597"/>
                    <a:pt x="53597" y="69056"/>
                    <a:pt x="34528" y="69056"/>
                  </a:cubicBezTo>
                  <a:cubicBezTo>
                    <a:pt x="15459" y="69056"/>
                    <a:pt x="0" y="53597"/>
                    <a:pt x="0" y="34528"/>
                  </a:cubicBezTo>
                  <a:cubicBezTo>
                    <a:pt x="0" y="15459"/>
                    <a:pt x="15459" y="0"/>
                    <a:pt x="34528" y="0"/>
                  </a:cubicBezTo>
                  <a:cubicBezTo>
                    <a:pt x="53597" y="0"/>
                    <a:pt x="69056" y="15459"/>
                    <a:pt x="69056" y="34528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igura a mano libera: forma 81">
              <a:extLst>
                <a:ext uri="{FF2B5EF4-FFF2-40B4-BE49-F238E27FC236}">
                  <a16:creationId xmlns:a16="http://schemas.microsoft.com/office/drawing/2014/main" id="{58B55FCF-0A85-4136-B66D-93AC451506F1}"/>
                </a:ext>
              </a:extLst>
            </p:cNvPr>
            <p:cNvSpPr/>
            <p:nvPr/>
          </p:nvSpPr>
          <p:spPr>
            <a:xfrm>
              <a:off x="4400163" y="2635745"/>
              <a:ext cx="232591" cy="144770"/>
            </a:xfrm>
            <a:custGeom>
              <a:avLst/>
              <a:gdLst>
                <a:gd name="connsiteX0" fmla="*/ 0 w 232591"/>
                <a:gd name="connsiteY0" fmla="*/ 0 h 144770"/>
                <a:gd name="connsiteX1" fmla="*/ 0 w 232591"/>
                <a:gd name="connsiteY1" fmla="*/ 144771 h 144770"/>
                <a:gd name="connsiteX2" fmla="*/ 140418 w 232591"/>
                <a:gd name="connsiteY2" fmla="*/ 144771 h 144770"/>
                <a:gd name="connsiteX3" fmla="*/ 232591 w 232591"/>
                <a:gd name="connsiteY3" fmla="*/ 72380 h 144770"/>
                <a:gd name="connsiteX4" fmla="*/ 0 w 232591"/>
                <a:gd name="connsiteY4" fmla="*/ 0 h 144770"/>
                <a:gd name="connsiteX5" fmla="*/ 140418 w 232591"/>
                <a:gd name="connsiteY5" fmla="*/ 0 h 144770"/>
                <a:gd name="connsiteX6" fmla="*/ 232591 w 232591"/>
                <a:gd name="connsiteY6" fmla="*/ 72380 h 14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591" h="144770">
                  <a:moveTo>
                    <a:pt x="0" y="0"/>
                  </a:moveTo>
                  <a:lnTo>
                    <a:pt x="0" y="144771"/>
                  </a:lnTo>
                  <a:lnTo>
                    <a:pt x="140418" y="144771"/>
                  </a:lnTo>
                  <a:lnTo>
                    <a:pt x="232591" y="72380"/>
                  </a:lnTo>
                  <a:moveTo>
                    <a:pt x="0" y="0"/>
                  </a:moveTo>
                  <a:lnTo>
                    <a:pt x="140418" y="0"/>
                  </a:lnTo>
                  <a:lnTo>
                    <a:pt x="232591" y="72380"/>
                  </a:lnTo>
                </a:path>
              </a:pathLst>
            </a:custGeom>
            <a:solidFill>
              <a:srgbClr val="FFFFFF"/>
            </a:solidFill>
            <a:ln w="19044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igura a mano libera: forma 82">
              <a:extLst>
                <a:ext uri="{FF2B5EF4-FFF2-40B4-BE49-F238E27FC236}">
                  <a16:creationId xmlns:a16="http://schemas.microsoft.com/office/drawing/2014/main" id="{FF499503-F4D8-459B-816A-84E52C69A292}"/>
                </a:ext>
              </a:extLst>
            </p:cNvPr>
            <p:cNvSpPr/>
            <p:nvPr/>
          </p:nvSpPr>
          <p:spPr>
            <a:xfrm>
              <a:off x="4219931" y="2704649"/>
              <a:ext cx="180232" cy="9525"/>
            </a:xfrm>
            <a:custGeom>
              <a:avLst/>
              <a:gdLst>
                <a:gd name="connsiteX0" fmla="*/ 0 w 180232"/>
                <a:gd name="connsiteY0" fmla="*/ 0 h 9525"/>
                <a:gd name="connsiteX1" fmla="*/ 180232 w 18023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0232" h="9525">
                  <a:moveTo>
                    <a:pt x="0" y="0"/>
                  </a:moveTo>
                  <a:lnTo>
                    <a:pt x="180232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CasellaDiTesto 83">
              <a:extLst>
                <a:ext uri="{FF2B5EF4-FFF2-40B4-BE49-F238E27FC236}">
                  <a16:creationId xmlns:a16="http://schemas.microsoft.com/office/drawing/2014/main" id="{D1D659EF-D5EE-40EE-8117-D601416C2594}"/>
                </a:ext>
              </a:extLst>
            </p:cNvPr>
            <p:cNvSpPr txBox="1"/>
            <p:nvPr/>
          </p:nvSpPr>
          <p:spPr>
            <a:xfrm>
              <a:off x="4421222" y="2316496"/>
              <a:ext cx="54483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out</a:t>
              </a:r>
            </a:p>
          </p:txBody>
        </p:sp>
        <p:sp>
          <p:nvSpPr>
            <p:cNvPr id="85" name="Figura a mano libera: forma 84">
              <a:extLst>
                <a:ext uri="{FF2B5EF4-FFF2-40B4-BE49-F238E27FC236}">
                  <a16:creationId xmlns:a16="http://schemas.microsoft.com/office/drawing/2014/main" id="{3B968DB4-D474-4917-BD15-989C9DFE7020}"/>
                </a:ext>
              </a:extLst>
            </p:cNvPr>
            <p:cNvSpPr/>
            <p:nvPr/>
          </p:nvSpPr>
          <p:spPr>
            <a:xfrm>
              <a:off x="4185403" y="2670121"/>
              <a:ext cx="69056" cy="69056"/>
            </a:xfrm>
            <a:custGeom>
              <a:avLst/>
              <a:gdLst>
                <a:gd name="connsiteX0" fmla="*/ 69056 w 69056"/>
                <a:gd name="connsiteY0" fmla="*/ 34528 h 69056"/>
                <a:gd name="connsiteX1" fmla="*/ 34528 w 69056"/>
                <a:gd name="connsiteY1" fmla="*/ 69056 h 69056"/>
                <a:gd name="connsiteX2" fmla="*/ 0 w 69056"/>
                <a:gd name="connsiteY2" fmla="*/ 34528 h 69056"/>
                <a:gd name="connsiteX3" fmla="*/ 34528 w 69056"/>
                <a:gd name="connsiteY3" fmla="*/ 0 h 69056"/>
                <a:gd name="connsiteX4" fmla="*/ 69056 w 69056"/>
                <a:gd name="connsiteY4" fmla="*/ 34528 h 69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56" h="69056">
                  <a:moveTo>
                    <a:pt x="69056" y="34528"/>
                  </a:moveTo>
                  <a:cubicBezTo>
                    <a:pt x="69056" y="53597"/>
                    <a:pt x="53598" y="69056"/>
                    <a:pt x="34528" y="69056"/>
                  </a:cubicBezTo>
                  <a:cubicBezTo>
                    <a:pt x="15459" y="69056"/>
                    <a:pt x="0" y="53597"/>
                    <a:pt x="0" y="34528"/>
                  </a:cubicBezTo>
                  <a:cubicBezTo>
                    <a:pt x="0" y="15459"/>
                    <a:pt x="15459" y="0"/>
                    <a:pt x="34528" y="0"/>
                  </a:cubicBezTo>
                  <a:cubicBezTo>
                    <a:pt x="53598" y="0"/>
                    <a:pt x="69056" y="15459"/>
                    <a:pt x="69056" y="34528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86" name="Oggetto 85">
            <a:extLst>
              <a:ext uri="{FF2B5EF4-FFF2-40B4-BE49-F238E27FC236}">
                <a16:creationId xmlns:a16="http://schemas.microsoft.com/office/drawing/2014/main" id="{98E3E4BF-A905-446D-8E21-4B11521A3A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746995"/>
              </p:ext>
            </p:extLst>
          </p:nvPr>
        </p:nvGraphicFramePr>
        <p:xfrm>
          <a:off x="7671152" y="4451516"/>
          <a:ext cx="1512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228600" progId="Equation.DSMT4">
                  <p:embed/>
                </p:oleObj>
              </mc:Choice>
              <mc:Fallback>
                <p:oleObj name="Equation" r:id="rId2" imgW="82548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ED7220AC-49F4-44B4-9C30-4CEAB63A77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1152" y="4451516"/>
                        <a:ext cx="1512888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D8664F77-EF70-468B-A6AE-54530569CB43}"/>
              </a:ext>
            </a:extLst>
          </p:cNvPr>
          <p:cNvSpPr txBox="1"/>
          <p:nvPr/>
        </p:nvSpPr>
        <p:spPr>
          <a:xfrm>
            <a:off x="5950606" y="1582030"/>
            <a:ext cx="6086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consider that the feedback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not present, thus in terms of small signal: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1F28A10C-5B8E-4FAD-910B-715A25F5F0EC}"/>
              </a:ext>
            </a:extLst>
          </p:cNvPr>
          <p:cNvSpPr txBox="1"/>
          <p:nvPr/>
        </p:nvSpPr>
        <p:spPr>
          <a:xfrm>
            <a:off x="638297" y="3549438"/>
            <a:ext cx="5457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DC: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Setting a proper DC value for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we can set a correct operating point (e.g.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/2)</a:t>
            </a:r>
          </a:p>
        </p:txBody>
      </p:sp>
      <p:pic>
        <p:nvPicPr>
          <p:cNvPr id="91" name="Elemento grafico 90">
            <a:extLst>
              <a:ext uri="{FF2B5EF4-FFF2-40B4-BE49-F238E27FC236}">
                <a16:creationId xmlns:a16="http://schemas.microsoft.com/office/drawing/2014/main" id="{EFF16A08-BD51-47D0-B9AC-6E3C2D81C6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04054" y="2420496"/>
            <a:ext cx="3320216" cy="2438424"/>
          </a:xfrm>
          <a:prstGeom prst="rect">
            <a:avLst/>
          </a:prstGeom>
        </p:spPr>
      </p:pic>
      <p:graphicFrame>
        <p:nvGraphicFramePr>
          <p:cNvPr id="92" name="Oggetto 91">
            <a:extLst>
              <a:ext uri="{FF2B5EF4-FFF2-40B4-BE49-F238E27FC236}">
                <a16:creationId xmlns:a16="http://schemas.microsoft.com/office/drawing/2014/main" id="{B4737878-858C-46A0-9A24-D0E97C358C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810247"/>
              </p:ext>
            </p:extLst>
          </p:nvPr>
        </p:nvGraphicFramePr>
        <p:xfrm>
          <a:off x="7150011" y="4941137"/>
          <a:ext cx="19780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79280" imgH="228600" progId="Equation.DSMT4">
                  <p:embed/>
                </p:oleObj>
              </mc:Choice>
              <mc:Fallback>
                <p:oleObj name="Equation" r:id="rId6" imgW="1079280" imgH="228600" progId="Equation.DSMT4">
                  <p:embed/>
                  <p:pic>
                    <p:nvPicPr>
                      <p:cNvPr id="86" name="Oggetto 85">
                        <a:extLst>
                          <a:ext uri="{FF2B5EF4-FFF2-40B4-BE49-F238E27FC236}">
                            <a16:creationId xmlns:a16="http://schemas.microsoft.com/office/drawing/2014/main" id="{98E3E4BF-A905-446D-8E21-4B11521A3A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011" y="4941137"/>
                        <a:ext cx="1978025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ggetto 92">
            <a:extLst>
              <a:ext uri="{FF2B5EF4-FFF2-40B4-BE49-F238E27FC236}">
                <a16:creationId xmlns:a16="http://schemas.microsoft.com/office/drawing/2014/main" id="{7F8499A1-14A9-40B3-9D45-9507BBCCD3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08912"/>
              </p:ext>
            </p:extLst>
          </p:nvPr>
        </p:nvGraphicFramePr>
        <p:xfrm>
          <a:off x="9504840" y="4558682"/>
          <a:ext cx="21891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93760" imgH="431640" progId="Equation.DSMT4">
                  <p:embed/>
                </p:oleObj>
              </mc:Choice>
              <mc:Fallback>
                <p:oleObj name="Equation" r:id="rId8" imgW="1193760" imgH="431640" progId="Equation.DSMT4">
                  <p:embed/>
                  <p:pic>
                    <p:nvPicPr>
                      <p:cNvPr id="92" name="Oggetto 91">
                        <a:extLst>
                          <a:ext uri="{FF2B5EF4-FFF2-40B4-BE49-F238E27FC236}">
                            <a16:creationId xmlns:a16="http://schemas.microsoft.com/office/drawing/2014/main" id="{B4737878-858C-46A0-9A24-D0E97C358C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4840" y="4558682"/>
                        <a:ext cx="2189162" cy="792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ggetto 89">
            <a:extLst>
              <a:ext uri="{FF2B5EF4-FFF2-40B4-BE49-F238E27FC236}">
                <a16:creationId xmlns:a16="http://schemas.microsoft.com/office/drawing/2014/main" id="{143FE85C-309F-4B83-89FC-D0512C46D6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928325"/>
              </p:ext>
            </p:extLst>
          </p:nvPr>
        </p:nvGraphicFramePr>
        <p:xfrm>
          <a:off x="5996608" y="1129195"/>
          <a:ext cx="54229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58840" imgH="253800" progId="Equation.DSMT4">
                  <p:embed/>
                </p:oleObj>
              </mc:Choice>
              <mc:Fallback>
                <p:oleObj name="Equation" r:id="rId10" imgW="2958840" imgH="253800" progId="Equation.DSMT4">
                  <p:embed/>
                  <p:pic>
                    <p:nvPicPr>
                      <p:cNvPr id="86" name="Oggetto 85">
                        <a:extLst>
                          <a:ext uri="{FF2B5EF4-FFF2-40B4-BE49-F238E27FC236}">
                            <a16:creationId xmlns:a16="http://schemas.microsoft.com/office/drawing/2014/main" id="{98E3E4BF-A905-446D-8E21-4B11521A3A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6608" y="1129195"/>
                        <a:ext cx="5422900" cy="465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F96ED80B-B0F1-31BC-B0A2-EA8E68681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288220"/>
              </p:ext>
            </p:extLst>
          </p:nvPr>
        </p:nvGraphicFramePr>
        <p:xfrm>
          <a:off x="1954474" y="4931059"/>
          <a:ext cx="2722563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85720" imgH="723600" progId="Equation.DSMT4">
                  <p:embed/>
                </p:oleObj>
              </mc:Choice>
              <mc:Fallback>
                <p:oleObj name="Equation" r:id="rId12" imgW="1485720" imgH="723600" progId="Equation.DSMT4">
                  <p:embed/>
                  <p:pic>
                    <p:nvPicPr>
                      <p:cNvPr id="86" name="Oggetto 85">
                        <a:extLst>
                          <a:ext uri="{FF2B5EF4-FFF2-40B4-BE49-F238E27FC236}">
                            <a16:creationId xmlns:a16="http://schemas.microsoft.com/office/drawing/2014/main" id="{98E3E4BF-A905-446D-8E21-4B11521A3A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474" y="4931059"/>
                        <a:ext cx="2722563" cy="1327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FAF87330-328B-DE92-FAAA-3CCA20E46200}"/>
              </a:ext>
            </a:extLst>
          </p:cNvPr>
          <p:cNvSpPr txBox="1"/>
          <p:nvPr/>
        </p:nvSpPr>
        <p:spPr>
          <a:xfrm>
            <a:off x="389373" y="5313232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289384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3D2114-F4D5-FD14-4F14-BBED6722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Amplification from the inverting terminal to the output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1BD0934-466C-C5A3-94E2-FEB3F324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5A1A046-35B8-9778-24F7-7F6E06CF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6986FE9-8AE9-2F8C-5D2D-894BB8F305B0}"/>
              </a:ext>
            </a:extLst>
          </p:cNvPr>
          <p:cNvSpPr txBox="1"/>
          <p:nvPr/>
        </p:nvSpPr>
        <p:spPr>
          <a:xfrm>
            <a:off x="269507" y="1005890"/>
            <a:ext cx="112904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open-loop gain that we have found with the testbench of previous slide was not strictly the differential mode gain.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That was the gain from the non-inverting input to the output, which is actually a combination of the differential mode and common mode gains.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Often, the gain that matters for the stability, is the gain from the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inverting input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the output, since in most closed-loop circuits the feedback signal stimulates only the inverting input.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order to simulate this gain, the following circuit can be used: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F0CB6D3-ACE6-EAB3-E0F5-B006A8173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85223" y="3270835"/>
            <a:ext cx="3810000" cy="258127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A1248F9-0244-D5D5-2F71-2C45A8FD4125}"/>
              </a:ext>
            </a:extLst>
          </p:cNvPr>
          <p:cNvSpPr txBox="1"/>
          <p:nvPr/>
        </p:nvSpPr>
        <p:spPr>
          <a:xfrm>
            <a:off x="3291840" y="5756067"/>
            <a:ext cx="3863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Sets the DC output voltage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703B00B-6C2B-169D-88FE-6BDD94140056}"/>
              </a:ext>
            </a:extLst>
          </p:cNvPr>
          <p:cNvSpPr txBox="1"/>
          <p:nvPr/>
        </p:nvSpPr>
        <p:spPr>
          <a:xfrm>
            <a:off x="269507" y="3477925"/>
            <a:ext cx="2032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Applies the AC signal</a:t>
            </a: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179E0CF8-97A4-41A4-AC62-BB3D4A2A20A2}"/>
              </a:ext>
            </a:extLst>
          </p:cNvPr>
          <p:cNvCxnSpPr/>
          <p:nvPr/>
        </p:nvCxnSpPr>
        <p:spPr>
          <a:xfrm flipH="1" flipV="1">
            <a:off x="3060834" y="5621277"/>
            <a:ext cx="231006" cy="2308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7DA305B9-0A28-F987-D096-DF41642810E8}"/>
              </a:ext>
            </a:extLst>
          </p:cNvPr>
          <p:cNvCxnSpPr>
            <a:cxnSpLocks/>
          </p:cNvCxnSpPr>
          <p:nvPr/>
        </p:nvCxnSpPr>
        <p:spPr>
          <a:xfrm>
            <a:off x="1285775" y="4436968"/>
            <a:ext cx="562276" cy="5281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3E8CA9DD-0051-3B99-CD1F-732907F56B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20414" y="3032647"/>
            <a:ext cx="3829050" cy="2343150"/>
          </a:xfrm>
          <a:prstGeom prst="rect">
            <a:avLst/>
          </a:prstGeom>
        </p:spPr>
      </p:pic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99A29D64-5EA4-5FE4-E4A2-DA27E393EFBF}"/>
              </a:ext>
            </a:extLst>
          </p:cNvPr>
          <p:cNvSpPr/>
          <p:nvPr/>
        </p:nvSpPr>
        <p:spPr>
          <a:xfrm>
            <a:off x="5914724" y="3955982"/>
            <a:ext cx="606391" cy="48098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03281D5-0F06-054C-6732-B4BA2614B1F7}"/>
              </a:ext>
            </a:extLst>
          </p:cNvPr>
          <p:cNvSpPr txBox="1"/>
          <p:nvPr/>
        </p:nvSpPr>
        <p:spPr>
          <a:xfrm>
            <a:off x="7950428" y="5205778"/>
            <a:ext cx="2963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Small-signal circuit for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&gt;&gt;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i="1" baseline="-25000" dirty="0" err="1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E09B3BE4-E8D2-B9C6-35E1-2C18621603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691042"/>
              </p:ext>
            </p:extLst>
          </p:nvPr>
        </p:nvGraphicFramePr>
        <p:xfrm>
          <a:off x="9356725" y="4497388"/>
          <a:ext cx="25146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71600" imgH="431640" progId="Equation.DSMT4">
                  <p:embed/>
                </p:oleObj>
              </mc:Choice>
              <mc:Fallback>
                <p:oleObj name="Equation" r:id="rId6" imgW="1371600" imgH="431640" progId="Equation.DSMT4">
                  <p:embed/>
                  <p:pic>
                    <p:nvPicPr>
                      <p:cNvPr id="93" name="Oggetto 92">
                        <a:extLst>
                          <a:ext uri="{FF2B5EF4-FFF2-40B4-BE49-F238E27FC236}">
                            <a16:creationId xmlns:a16="http://schemas.microsoft.com/office/drawing/2014/main" id="{7F8499A1-14A9-40B3-9D45-9507BBCCD3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6725" y="4497388"/>
                        <a:ext cx="2514600" cy="792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329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5BF21A79-400E-4CF3-DA4E-2CD43E17A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530" y="1018809"/>
            <a:ext cx="7025668" cy="526925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F1B52A95-CA88-0F79-8C92-3294EF967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071" y="288123"/>
            <a:ext cx="10923873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Difference between the gains measured from the inverting and non-inverting terminals for the op-amp that we have designed (from simulations)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9B562DA-EB97-1EC3-8D3B-C7237F6A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695D5F-6231-4CE1-ADCB-61468C4D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C2B9C99-20A7-F714-E833-F9D3A858ED45}"/>
              </a:ext>
            </a:extLst>
          </p:cNvPr>
          <p:cNvSpPr txBox="1"/>
          <p:nvPr/>
        </p:nvSpPr>
        <p:spPr>
          <a:xfrm>
            <a:off x="8326563" y="1390928"/>
            <a:ext cx="3185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difference occurs only at frequencies &gt;&gt;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. Then, to study the stability,  we can use one or the other gain, indifferently 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5049B27-DAC9-06E6-418D-FC35BC37920A}"/>
              </a:ext>
            </a:extLst>
          </p:cNvPr>
          <p:cNvSpPr txBox="1"/>
          <p:nvPr/>
        </p:nvSpPr>
        <p:spPr>
          <a:xfrm>
            <a:off x="8336789" y="3022144"/>
            <a:ext cx="31852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difference is due to the different impact of the first-stage singularities (mirror pole, tail pole)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DB7B88F-5B0A-6A10-99B9-0C2F5D4ACCEB}"/>
              </a:ext>
            </a:extLst>
          </p:cNvPr>
          <p:cNvSpPr txBox="1"/>
          <p:nvPr/>
        </p:nvSpPr>
        <p:spPr>
          <a:xfrm>
            <a:off x="2301813" y="4462169"/>
            <a:ext cx="379418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Here, the gain obtained from the inverting input is multiplied by -1, (since it is equal to -A)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4708436-3E42-B961-8A34-DBF4C1761FA1}"/>
              </a:ext>
            </a:extLst>
          </p:cNvPr>
          <p:cNvSpPr txBox="1"/>
          <p:nvPr/>
        </p:nvSpPr>
        <p:spPr>
          <a:xfrm>
            <a:off x="8336789" y="4535358"/>
            <a:ext cx="3185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different designs (different topologies, different specifications, etc.), the differences may be more important.</a:t>
            </a:r>
          </a:p>
        </p:txBody>
      </p:sp>
    </p:spTree>
    <p:extLst>
      <p:ext uri="{BB962C8B-B14F-4D97-AF65-F5344CB8AC3E}">
        <p14:creationId xmlns:p14="http://schemas.microsoft.com/office/powerpoint/2010/main" val="206184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1ED88C-DC42-4B70-A50D-76E2F900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Offset specification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C0B0F2-CEF0-42DC-9BB6-CBFF9E8A3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DFA162B-C6CF-43AF-9818-0CD6058A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2AB9BC7-B78C-40F8-9A4D-0088B3DBA970}"/>
              </a:ext>
            </a:extLst>
          </p:cNvPr>
          <p:cNvSpPr txBox="1"/>
          <p:nvPr/>
        </p:nvSpPr>
        <p:spPr>
          <a:xfrm>
            <a:off x="1277421" y="1119989"/>
            <a:ext cx="7866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An offset voltage (absolute value) smaller than 3 mV 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34E4451-33C3-4AB0-962B-E314ED3934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614410"/>
              </p:ext>
            </p:extLst>
          </p:nvPr>
        </p:nvGraphicFramePr>
        <p:xfrm>
          <a:off x="1428107" y="1710983"/>
          <a:ext cx="3793131" cy="46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400" imgH="228600" progId="Equation.DSMT4">
                  <p:embed/>
                </p:oleObj>
              </mc:Choice>
              <mc:Fallback>
                <p:oleObj name="Equation" r:id="rId2" imgW="19304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107" y="1710983"/>
                        <a:ext cx="3793131" cy="461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299D12F4-9358-4B69-A59F-1C64BD9C5F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535294"/>
              </p:ext>
            </p:extLst>
          </p:nvPr>
        </p:nvGraphicFramePr>
        <p:xfrm>
          <a:off x="1012858" y="2502580"/>
          <a:ext cx="2553130" cy="943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7893" imgH="431613" progId="Equation.DSMT4">
                  <p:embed/>
                </p:oleObj>
              </mc:Choice>
              <mc:Fallback>
                <p:oleObj name="Equation" r:id="rId4" imgW="1167893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58" y="2502580"/>
                        <a:ext cx="2553130" cy="9435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260B1AC7-E00F-4822-9BFF-FEB3D3C0F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037777"/>
              </p:ext>
            </p:extLst>
          </p:nvPr>
        </p:nvGraphicFramePr>
        <p:xfrm>
          <a:off x="4127500" y="2424113"/>
          <a:ext cx="7942263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48040" imgH="533160" progId="Equation.DSMT4">
                  <p:embed/>
                </p:oleObj>
              </mc:Choice>
              <mc:Fallback>
                <p:oleObj name="Equation" r:id="rId6" imgW="384804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2424113"/>
                        <a:ext cx="7942263" cy="1100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55B6FCFD-CEEB-4F07-ADEF-779E7A4C3D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601318"/>
              </p:ext>
            </p:extLst>
          </p:nvPr>
        </p:nvGraphicFramePr>
        <p:xfrm>
          <a:off x="877422" y="3776061"/>
          <a:ext cx="324961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74640" imgH="482400" progId="Equation.DSMT4">
                  <p:embed/>
                </p:oleObj>
              </mc:Choice>
              <mc:Fallback>
                <p:oleObj name="Equation" r:id="rId8" imgW="1574640" imgH="4824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260B1AC7-E00F-4822-9BFF-FEB3D3C0F9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422" y="3776061"/>
                        <a:ext cx="3249612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E48CB1E-A47A-4188-BD11-8E8FC0259CAD}"/>
              </a:ext>
            </a:extLst>
          </p:cNvPr>
          <p:cNvSpPr txBox="1"/>
          <p:nvPr/>
        </p:nvSpPr>
        <p:spPr>
          <a:xfrm>
            <a:off x="5624716" y="3652782"/>
            <a:ext cx="5689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reduce A and B and then the total area, we choose:  </a:t>
            </a:r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B3DCFFA5-E778-48A0-B0BA-07753E4EC8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73144"/>
              </p:ext>
            </p:extLst>
          </p:nvPr>
        </p:nvGraphicFramePr>
        <p:xfrm>
          <a:off x="6534150" y="4611795"/>
          <a:ext cx="25685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44520" imgH="253800" progId="Equation.DSMT4">
                  <p:embed/>
                </p:oleObj>
              </mc:Choice>
              <mc:Fallback>
                <p:oleObj name="Equation" r:id="rId10" imgW="1244520" imgH="253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260B1AC7-E00F-4822-9BFF-FEB3D3C0F9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4611795"/>
                        <a:ext cx="256857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D9971440-663C-47BC-AE76-970948EE3C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221159"/>
              </p:ext>
            </p:extLst>
          </p:nvPr>
        </p:nvGraphicFramePr>
        <p:xfrm>
          <a:off x="6534150" y="5127625"/>
          <a:ext cx="32670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00200" imgH="495000" progId="Equation.DSMT4">
                  <p:embed/>
                </p:oleObj>
              </mc:Choice>
              <mc:Fallback>
                <p:oleObj name="Equation" r:id="rId12" imgW="160020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5127625"/>
                        <a:ext cx="3267075" cy="998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90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7837F9-5207-41C0-A32E-63E61D2F8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Offset specification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3F3EF0C-24E6-45E2-B272-41A17AF7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A7A0E0-A024-49EB-9B6E-7963FA67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93271D-03B7-4A3E-967F-AD85D4B5C5C8}"/>
              </a:ext>
            </a:extLst>
          </p:cNvPr>
          <p:cNvSpPr txBox="1"/>
          <p:nvPr/>
        </p:nvSpPr>
        <p:spPr>
          <a:xfrm>
            <a:off x="4038600" y="4999048"/>
            <a:ext cx="4646723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A=74.5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B=10.3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23BE73D-420A-4693-A579-A276363821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623456"/>
              </p:ext>
            </p:extLst>
          </p:nvPr>
        </p:nvGraphicFramePr>
        <p:xfrm>
          <a:off x="637961" y="1128432"/>
          <a:ext cx="25685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520" imgH="253800" progId="Equation.DSMT4">
                  <p:embed/>
                </p:oleObj>
              </mc:Choice>
              <mc:Fallback>
                <p:oleObj name="Equation" r:id="rId2" imgW="1244520" imgH="2538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B3DCFFA5-E778-48A0-B0BA-07753E4EC8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961" y="1128432"/>
                        <a:ext cx="256857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8919FB5E-1518-480C-B5E6-F9332C5028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451213"/>
              </p:ext>
            </p:extLst>
          </p:nvPr>
        </p:nvGraphicFramePr>
        <p:xfrm>
          <a:off x="637961" y="1612758"/>
          <a:ext cx="32670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00200" imgH="495000" progId="Equation.DSMT4">
                  <p:embed/>
                </p:oleObj>
              </mc:Choice>
              <mc:Fallback>
                <p:oleObj name="Equation" r:id="rId4" imgW="1600200" imgH="4950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D9971440-663C-47BC-AE76-970948EE3C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961" y="1612758"/>
                        <a:ext cx="3267075" cy="998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6C720A7-BEC5-4BFB-BF8C-32DFC0D9E2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656195"/>
              </p:ext>
            </p:extLst>
          </p:nvPr>
        </p:nvGraphicFramePr>
        <p:xfrm>
          <a:off x="4940227" y="1459201"/>
          <a:ext cx="43783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20760" imgH="253800" progId="Equation.DSMT4">
                  <p:embed/>
                </p:oleObj>
              </mc:Choice>
              <mc:Fallback>
                <p:oleObj name="Equation" r:id="rId6" imgW="2120760" imgH="2538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923BE73D-420A-4693-A579-A27636382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227" y="1459201"/>
                        <a:ext cx="437832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7A65BC0E-C685-45DA-BB32-154300CCAA8D}"/>
              </a:ext>
            </a:extLst>
          </p:cNvPr>
          <p:cNvSpPr/>
          <p:nvPr/>
        </p:nvSpPr>
        <p:spPr>
          <a:xfrm>
            <a:off x="4143945" y="1501175"/>
            <a:ext cx="543674" cy="52387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760B860-0D6D-4545-86E3-85AED9E85A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41308"/>
              </p:ext>
            </p:extLst>
          </p:nvPr>
        </p:nvGraphicFramePr>
        <p:xfrm>
          <a:off x="1163638" y="2717800"/>
          <a:ext cx="817880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62160" imgH="533160" progId="Equation.DSMT4">
                  <p:embed/>
                </p:oleObj>
              </mc:Choice>
              <mc:Fallback>
                <p:oleObj name="Equation" r:id="rId8" imgW="3962160" imgH="5331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260B1AC7-E00F-4822-9BFF-FEB3D3C0F9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2717800"/>
                        <a:ext cx="8178800" cy="1100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0FBE1D9-0C40-46DA-8CEB-ACE6B0BE71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176210"/>
              </p:ext>
            </p:extLst>
          </p:nvPr>
        </p:nvGraphicFramePr>
        <p:xfrm>
          <a:off x="4575424" y="3951298"/>
          <a:ext cx="62388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022560" imgH="507960" progId="Equation.DSMT4">
                  <p:embed/>
                </p:oleObj>
              </mc:Choice>
              <mc:Fallback>
                <p:oleObj name="Equation" r:id="rId10" imgW="3022560" imgH="50796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8E294B4A-8EF5-442F-B365-1CA02B4492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424" y="3951298"/>
                        <a:ext cx="6238875" cy="1047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8C611A7C-BEB1-44A8-8A95-3105CE09B7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980668"/>
              </p:ext>
            </p:extLst>
          </p:nvPr>
        </p:nvGraphicFramePr>
        <p:xfrm>
          <a:off x="284818" y="3924442"/>
          <a:ext cx="3249612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74640" imgH="736560" progId="Equation.DSMT4">
                  <p:embed/>
                </p:oleObj>
              </mc:Choice>
              <mc:Fallback>
                <p:oleObj name="Equation" r:id="rId12" imgW="1574640" imgH="73656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55B6FCFD-CEEB-4F07-ADEF-779E7A4C3D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818" y="3924442"/>
                        <a:ext cx="3249612" cy="1520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89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D79C43-9F3E-434A-8F23-0B8557A4B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662397"/>
          </a:xfrm>
        </p:spPr>
        <p:txBody>
          <a:bodyPr/>
          <a:lstStyle/>
          <a:p>
            <a:r>
              <a:rPr lang="en-US" dirty="0"/>
              <a:t>Offset specification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3239DB-280A-4FEC-A1E4-4173425A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1538AF2-FD73-47E6-A229-56F65319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5D5611F-A711-43C6-BE22-5E62134BA2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34662"/>
              </p:ext>
            </p:extLst>
          </p:nvPr>
        </p:nvGraphicFramePr>
        <p:xfrm>
          <a:off x="7697021" y="1667443"/>
          <a:ext cx="40544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28800" imgH="507960" progId="Equation.DSMT4">
                  <p:embed/>
                </p:oleObj>
              </mc:Choice>
              <mc:Fallback>
                <p:oleObj name="Equation" r:id="rId3" imgW="182880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021" y="1667443"/>
                        <a:ext cx="4054475" cy="1111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68F6B7E7-0BAA-4AFE-BCEF-16956B4F0717}"/>
              </a:ext>
            </a:extLst>
          </p:cNvPr>
          <p:cNvSpPr txBox="1"/>
          <p:nvPr/>
        </p:nvSpPr>
        <p:spPr>
          <a:xfrm>
            <a:off x="440504" y="1947696"/>
            <a:ext cx="7196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Optimum area distribution between differential pair and current mirror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984D3D36-DA8F-47BF-8D60-F8A91953E4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510540"/>
              </p:ext>
            </p:extLst>
          </p:nvPr>
        </p:nvGraphicFramePr>
        <p:xfrm>
          <a:off x="4029867" y="2765850"/>
          <a:ext cx="4132263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19240" imgH="787320" progId="Equation.DSMT4">
                  <p:embed/>
                </p:oleObj>
              </mc:Choice>
              <mc:Fallback>
                <p:oleObj name="Equation" r:id="rId5" imgW="2019240" imgH="787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867" y="2765850"/>
                        <a:ext cx="4132263" cy="1611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51D08CC-B9E2-4084-8D10-EC6558127B3A}"/>
              </a:ext>
            </a:extLst>
          </p:cNvPr>
          <p:cNvSpPr txBox="1"/>
          <p:nvPr/>
        </p:nvSpPr>
        <p:spPr>
          <a:xfrm>
            <a:off x="555661" y="810770"/>
            <a:ext cx="4646723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A=74.5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B=10.3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9D5DC18-AA57-4A95-9C6F-18644C8C023A}"/>
              </a:ext>
            </a:extLst>
          </p:cNvPr>
          <p:cNvSpPr txBox="1"/>
          <p:nvPr/>
        </p:nvSpPr>
        <p:spPr>
          <a:xfrm>
            <a:off x="714910" y="4477570"/>
            <a:ext cx="101037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only the offset specification, we cannot determine other amplifier parameters.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Adding the GBW - phase margin specification we can go further into the amplifier design</a:t>
            </a:r>
          </a:p>
        </p:txBody>
      </p:sp>
    </p:spTree>
    <p:extLst>
      <p:ext uri="{BB962C8B-B14F-4D97-AF65-F5344CB8AC3E}">
        <p14:creationId xmlns:p14="http://schemas.microsoft.com/office/powerpoint/2010/main" val="246042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5D3324-1262-461F-BA8B-D8FF881C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GBW and phase margin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021C3BD-C6FD-45FC-B4BF-AC711488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F7D4D7-F678-42BF-B25F-432B36D8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37DCA0A-4CBD-4511-8191-0FC60E30DDD0}"/>
              </a:ext>
            </a:extLst>
          </p:cNvPr>
          <p:cNvSpPr txBox="1"/>
          <p:nvPr/>
        </p:nvSpPr>
        <p:spPr>
          <a:xfrm>
            <a:off x="322579" y="1157034"/>
            <a:ext cx="7794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 GBW of 10 MHz for a load capacitance (C</a:t>
            </a:r>
            <a:r>
              <a:rPr lang="en-US" sz="2400" baseline="-25000" dirty="0"/>
              <a:t>L</a:t>
            </a:r>
            <a:r>
              <a:rPr lang="en-US" sz="2400" dirty="0"/>
              <a:t>) up to 10 </a:t>
            </a:r>
            <a:r>
              <a:rPr lang="en-US" sz="2400" dirty="0" err="1"/>
              <a:t>pF.</a:t>
            </a:r>
            <a:r>
              <a:rPr lang="en-US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 phase margin around 70° in unity gain configuration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1EE84A8-13B1-4C0D-A67B-9F1243310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79" y="2127718"/>
            <a:ext cx="4827905" cy="37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uppo 13">
            <a:extLst>
              <a:ext uri="{FF2B5EF4-FFF2-40B4-BE49-F238E27FC236}">
                <a16:creationId xmlns:a16="http://schemas.microsoft.com/office/drawing/2014/main" id="{638BA5D0-0964-4D6E-ACD4-317C44E1EA2A}"/>
              </a:ext>
            </a:extLst>
          </p:cNvPr>
          <p:cNvGrpSpPr/>
          <p:nvPr/>
        </p:nvGrpSpPr>
        <p:grpSpPr>
          <a:xfrm>
            <a:off x="3665619" y="4992377"/>
            <a:ext cx="441634" cy="557488"/>
            <a:chOff x="6584137" y="4434840"/>
            <a:chExt cx="441634" cy="557488"/>
          </a:xfrm>
        </p:grpSpPr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C864C9A7-AA0D-4DD4-B044-C608CBDB5870}"/>
                </a:ext>
              </a:extLst>
            </p:cNvPr>
            <p:cNvCxnSpPr>
              <a:cxnSpLocks/>
            </p:cNvCxnSpPr>
            <p:nvPr/>
          </p:nvCxnSpPr>
          <p:spPr>
            <a:xfrm>
              <a:off x="6584137" y="4645004"/>
              <a:ext cx="44163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B2551A98-8946-4A1B-93E4-0A98B878D744}"/>
                </a:ext>
              </a:extLst>
            </p:cNvPr>
            <p:cNvCxnSpPr>
              <a:cxnSpLocks/>
            </p:cNvCxnSpPr>
            <p:nvPr/>
          </p:nvCxnSpPr>
          <p:spPr>
            <a:xfrm>
              <a:off x="6584137" y="4782164"/>
              <a:ext cx="44163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24CC2746-1D13-4248-BB11-2CA30507BF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4954" y="4782164"/>
              <a:ext cx="0" cy="2101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C8BAC6B1-DAB0-43A0-9946-CB6FEACF24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4954" y="4434840"/>
              <a:ext cx="0" cy="2101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59ABB495-A0D1-4069-9EDD-9DEF3034C982}"/>
              </a:ext>
            </a:extLst>
          </p:cNvPr>
          <p:cNvGrpSpPr/>
          <p:nvPr/>
        </p:nvGrpSpPr>
        <p:grpSpPr>
          <a:xfrm>
            <a:off x="4668919" y="4164337"/>
            <a:ext cx="774374" cy="850879"/>
            <a:chOff x="5041900" y="4307840"/>
            <a:chExt cx="774374" cy="850879"/>
          </a:xfrm>
        </p:grpSpPr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B600C045-065C-41A7-B8EF-B0EE8E509B2C}"/>
                </a:ext>
              </a:extLst>
            </p:cNvPr>
            <p:cNvGrpSpPr/>
            <p:nvPr/>
          </p:nvGrpSpPr>
          <p:grpSpPr>
            <a:xfrm>
              <a:off x="5374640" y="4307840"/>
              <a:ext cx="441634" cy="557488"/>
              <a:chOff x="6584137" y="4434840"/>
              <a:chExt cx="441634" cy="557488"/>
            </a:xfrm>
          </p:grpSpPr>
          <p:cxnSp>
            <p:nvCxnSpPr>
              <p:cNvPr id="16" name="Connettore diritto 15">
                <a:extLst>
                  <a:ext uri="{FF2B5EF4-FFF2-40B4-BE49-F238E27FC236}">
                    <a16:creationId xmlns:a16="http://schemas.microsoft.com/office/drawing/2014/main" id="{7B3A6AA4-6B2C-4D5C-9ABD-FD7D259D90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4137" y="4645004"/>
                <a:ext cx="4416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diritto 16">
                <a:extLst>
                  <a:ext uri="{FF2B5EF4-FFF2-40B4-BE49-F238E27FC236}">
                    <a16:creationId xmlns:a16="http://schemas.microsoft.com/office/drawing/2014/main" id="{0CC7A4BE-7A75-4672-89B9-C337EB6F95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4137" y="4782164"/>
                <a:ext cx="4416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diritto 17">
                <a:extLst>
                  <a:ext uri="{FF2B5EF4-FFF2-40B4-BE49-F238E27FC236}">
                    <a16:creationId xmlns:a16="http://schemas.microsoft.com/office/drawing/2014/main" id="{B3167EB3-09E9-4212-A712-4C76A01A23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4954" y="4782164"/>
                <a:ext cx="0" cy="2101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diritto 18">
                <a:extLst>
                  <a:ext uri="{FF2B5EF4-FFF2-40B4-BE49-F238E27FC236}">
                    <a16:creationId xmlns:a16="http://schemas.microsoft.com/office/drawing/2014/main" id="{68E65D7A-0BA8-424A-99E1-79DB1BC2EB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4954" y="4434840"/>
                <a:ext cx="0" cy="21016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id="{A5D87E5A-BE5C-4105-A0D9-D15739882681}"/>
                </a:ext>
              </a:extLst>
            </p:cNvPr>
            <p:cNvGrpSpPr/>
            <p:nvPr/>
          </p:nvGrpSpPr>
          <p:grpSpPr>
            <a:xfrm>
              <a:off x="5417342" y="4862384"/>
              <a:ext cx="343852" cy="296335"/>
              <a:chOff x="6464935" y="4679950"/>
              <a:chExt cx="343852" cy="296335"/>
            </a:xfrm>
          </p:grpSpPr>
          <p:cxnSp>
            <p:nvCxnSpPr>
              <p:cNvPr id="21" name="Connettore diritto 20">
                <a:extLst>
                  <a:ext uri="{FF2B5EF4-FFF2-40B4-BE49-F238E27FC236}">
                    <a16:creationId xmlns:a16="http://schemas.microsoft.com/office/drawing/2014/main" id="{A9720960-E0AD-47A2-B618-1EA080B7B0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2417" y="4679950"/>
                <a:ext cx="0" cy="18537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diritto 22">
                <a:extLst>
                  <a:ext uri="{FF2B5EF4-FFF2-40B4-BE49-F238E27FC236}">
                    <a16:creationId xmlns:a16="http://schemas.microsoft.com/office/drawing/2014/main" id="{7F10F7C8-1271-43F9-B4D4-7E872394A9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2875" y="4865328"/>
                <a:ext cx="29908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diritto 24">
                <a:extLst>
                  <a:ext uri="{FF2B5EF4-FFF2-40B4-BE49-F238E27FC236}">
                    <a16:creationId xmlns:a16="http://schemas.microsoft.com/office/drawing/2014/main" id="{CD54C5F7-AFF0-40BB-9D8C-EAFFCF762F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64935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>
                <a:extLst>
                  <a:ext uri="{FF2B5EF4-FFF2-40B4-BE49-F238E27FC236}">
                    <a16:creationId xmlns:a16="http://schemas.microsoft.com/office/drawing/2014/main" id="{B9B9B1F4-10E5-4C09-9265-3EDBA04B56D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36928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>
                <a:extLst>
                  <a:ext uri="{FF2B5EF4-FFF2-40B4-BE49-F238E27FC236}">
                    <a16:creationId xmlns:a16="http://schemas.microsoft.com/office/drawing/2014/main" id="{5E4B7064-DCD3-4B47-A6E1-F925C2659C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08921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diritto 30">
                <a:extLst>
                  <a:ext uri="{FF2B5EF4-FFF2-40B4-BE49-F238E27FC236}">
                    <a16:creationId xmlns:a16="http://schemas.microsoft.com/office/drawing/2014/main" id="{B7B2183F-046D-421A-9DC1-0E2E23327E2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80914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diritto 31">
                <a:extLst>
                  <a:ext uri="{FF2B5EF4-FFF2-40B4-BE49-F238E27FC236}">
                    <a16:creationId xmlns:a16="http://schemas.microsoft.com/office/drawing/2014/main" id="{A39D3A23-3559-49FD-9C75-12B9BD1102D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2907" y="4867149"/>
                <a:ext cx="55880" cy="109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F1934703-38BC-4B2C-B7C6-A0303841AAA9}"/>
                </a:ext>
              </a:extLst>
            </p:cNvPr>
            <p:cNvCxnSpPr>
              <a:cxnSpLocks/>
            </p:cNvCxnSpPr>
            <p:nvPr/>
          </p:nvCxnSpPr>
          <p:spPr>
            <a:xfrm>
              <a:off x="5041900" y="4307840"/>
              <a:ext cx="55959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0B84C52-64C3-4E9E-965B-E59A72A32AC0}"/>
              </a:ext>
            </a:extLst>
          </p:cNvPr>
          <p:cNvSpPr txBox="1"/>
          <p:nvPr/>
        </p:nvSpPr>
        <p:spPr>
          <a:xfrm>
            <a:off x="3214900" y="5067943"/>
            <a:ext cx="5212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932FA38-031B-42C3-93CA-B1B6226E0D2B}"/>
              </a:ext>
            </a:extLst>
          </p:cNvPr>
          <p:cNvSpPr txBox="1"/>
          <p:nvPr/>
        </p:nvSpPr>
        <p:spPr>
          <a:xfrm>
            <a:off x="5388213" y="4280828"/>
            <a:ext cx="5212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43" name="Oggetto 42">
            <a:extLst>
              <a:ext uri="{FF2B5EF4-FFF2-40B4-BE49-F238E27FC236}">
                <a16:creationId xmlns:a16="http://schemas.microsoft.com/office/drawing/2014/main" id="{9CC74D92-5B5F-483B-AAAA-B4321B8667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147372"/>
              </p:ext>
            </p:extLst>
          </p:nvPr>
        </p:nvGraphicFramePr>
        <p:xfrm>
          <a:off x="8413201" y="2451736"/>
          <a:ext cx="234791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30040" imgH="457200" progId="Equation.DSMT4">
                  <p:embed/>
                </p:oleObj>
              </mc:Choice>
              <mc:Fallback>
                <p:oleObj name="Equation" r:id="rId3" imgW="113004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201" y="2451736"/>
                        <a:ext cx="2347913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8DE9A0C2-EA61-4DE0-9285-52119CECFF4A}"/>
              </a:ext>
            </a:extLst>
          </p:cNvPr>
          <p:cNvSpPr txBox="1"/>
          <p:nvPr/>
        </p:nvSpPr>
        <p:spPr>
          <a:xfrm>
            <a:off x="6220566" y="2675954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Hypotheses:</a:t>
            </a:r>
          </a:p>
        </p:txBody>
      </p:sp>
      <p:graphicFrame>
        <p:nvGraphicFramePr>
          <p:cNvPr id="46" name="Oggetto 45">
            <a:extLst>
              <a:ext uri="{FF2B5EF4-FFF2-40B4-BE49-F238E27FC236}">
                <a16:creationId xmlns:a16="http://schemas.microsoft.com/office/drawing/2014/main" id="{F88F6202-5A52-4A7C-B70F-0F742B7779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201812"/>
              </p:ext>
            </p:extLst>
          </p:nvPr>
        </p:nvGraphicFramePr>
        <p:xfrm>
          <a:off x="6646168" y="3666731"/>
          <a:ext cx="37306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17360" imgH="228600" progId="Equation.DSMT4">
                  <p:embed/>
                </p:oleObj>
              </mc:Choice>
              <mc:Fallback>
                <p:oleObj name="Equation" r:id="rId5" imgW="19173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168" y="3666731"/>
                        <a:ext cx="3730625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ggetto 47">
            <a:extLst>
              <a:ext uri="{FF2B5EF4-FFF2-40B4-BE49-F238E27FC236}">
                <a16:creationId xmlns:a16="http://schemas.microsoft.com/office/drawing/2014/main" id="{F4A56AE0-003B-44DA-9976-9DE75E72C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950634"/>
              </p:ext>
            </p:extLst>
          </p:nvPr>
        </p:nvGraphicFramePr>
        <p:xfrm>
          <a:off x="6617234" y="5236233"/>
          <a:ext cx="2711737" cy="816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07880" imgH="393480" progId="Equation.DSMT4">
                  <p:embed/>
                </p:oleObj>
              </mc:Choice>
              <mc:Fallback>
                <p:oleObj name="Equation" r:id="rId7" imgW="13078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7234" y="5236233"/>
                        <a:ext cx="2711737" cy="816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ggetto 49">
            <a:extLst>
              <a:ext uri="{FF2B5EF4-FFF2-40B4-BE49-F238E27FC236}">
                <a16:creationId xmlns:a16="http://schemas.microsoft.com/office/drawing/2014/main" id="{8EC77CDD-63B6-4831-8E3D-C7FB049904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140274"/>
              </p:ext>
            </p:extLst>
          </p:nvPr>
        </p:nvGraphicFramePr>
        <p:xfrm>
          <a:off x="6601217" y="4175380"/>
          <a:ext cx="2021384" cy="892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77900" imgH="431800" progId="Equation.DSMT4">
                  <p:embed/>
                </p:oleObj>
              </mc:Choice>
              <mc:Fallback>
                <p:oleObj name="Equation" r:id="rId9" imgW="9779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1217" y="4175380"/>
                        <a:ext cx="2021384" cy="8925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23E5FDD4-1826-46C4-8122-BFA992CE0267}"/>
              </a:ext>
            </a:extLst>
          </p:cNvPr>
          <p:cNvSpPr txBox="1"/>
          <p:nvPr/>
        </p:nvSpPr>
        <p:spPr>
          <a:xfrm>
            <a:off x="9154674" y="4201244"/>
            <a:ext cx="2700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 the rule of thumb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52" name="Oggetto 51">
            <a:extLst>
              <a:ext uri="{FF2B5EF4-FFF2-40B4-BE49-F238E27FC236}">
                <a16:creationId xmlns:a16="http://schemas.microsoft.com/office/drawing/2014/main" id="{7EF4ECFB-6A67-4549-A1EE-B25B9EDA26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50062"/>
              </p:ext>
            </p:extLst>
          </p:nvPr>
        </p:nvGraphicFramePr>
        <p:xfrm>
          <a:off x="8511479" y="1424726"/>
          <a:ext cx="1513053" cy="917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11000" imgH="431640" progId="Equation.DSMT4">
                  <p:embed/>
                </p:oleObj>
              </mc:Choice>
              <mc:Fallback>
                <p:oleObj name="Equation" r:id="rId11" imgW="711000" imgH="431640" progId="Equation.DSMT4">
                  <p:embed/>
                  <p:pic>
                    <p:nvPicPr>
                      <p:cNvPr id="46" name="Oggetto 45">
                        <a:extLst>
                          <a:ext uri="{FF2B5EF4-FFF2-40B4-BE49-F238E27FC236}">
                            <a16:creationId xmlns:a16="http://schemas.microsoft.com/office/drawing/2014/main" id="{F88F6202-5A52-4A7C-B70F-0F742B7779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1479" y="1424726"/>
                        <a:ext cx="1513053" cy="9178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Freccia a destra 52">
            <a:extLst>
              <a:ext uri="{FF2B5EF4-FFF2-40B4-BE49-F238E27FC236}">
                <a16:creationId xmlns:a16="http://schemas.microsoft.com/office/drawing/2014/main" id="{96388AD3-D002-48A2-B9B9-711773D077F3}"/>
              </a:ext>
            </a:extLst>
          </p:cNvPr>
          <p:cNvSpPr/>
          <p:nvPr/>
        </p:nvSpPr>
        <p:spPr>
          <a:xfrm>
            <a:off x="7594600" y="1641575"/>
            <a:ext cx="666223" cy="37341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Parentesi graffa aperta 53">
            <a:extLst>
              <a:ext uri="{FF2B5EF4-FFF2-40B4-BE49-F238E27FC236}">
                <a16:creationId xmlns:a16="http://schemas.microsoft.com/office/drawing/2014/main" id="{A4AF377E-5CE2-4BE0-A822-33DB6E222CED}"/>
              </a:ext>
            </a:extLst>
          </p:cNvPr>
          <p:cNvSpPr/>
          <p:nvPr/>
        </p:nvSpPr>
        <p:spPr>
          <a:xfrm>
            <a:off x="8117239" y="2451736"/>
            <a:ext cx="295962" cy="911032"/>
          </a:xfrm>
          <a:prstGeom prst="leftBrace">
            <a:avLst>
              <a:gd name="adj1" fmla="val 3408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4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1" grpId="0"/>
      <p:bldP spid="53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12A35C-8327-469D-906F-73AAA5F9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246592"/>
            <a:ext cx="10515600" cy="662397"/>
          </a:xfrm>
        </p:spPr>
        <p:txBody>
          <a:bodyPr/>
          <a:lstStyle/>
          <a:p>
            <a:r>
              <a:rPr lang="en-US" dirty="0"/>
              <a:t>Calculation of device aspect ratios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2741068-09F0-4DC6-919E-DEF3ED9F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7467583-321C-468F-AC2F-E1EB0E48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22BA0C2B-588A-401E-B47F-BDA212A27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514653"/>
              </p:ext>
            </p:extLst>
          </p:nvPr>
        </p:nvGraphicFramePr>
        <p:xfrm>
          <a:off x="601133" y="1533407"/>
          <a:ext cx="6827356" cy="81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35400" imgH="457200" progId="Equation.DSMT4">
                  <p:embed/>
                </p:oleObj>
              </mc:Choice>
              <mc:Fallback>
                <p:oleObj name="Equation" r:id="rId2" imgW="38354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33" y="1533407"/>
                        <a:ext cx="6827356" cy="813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BB218079-69E4-478A-8F07-06916860BF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116927"/>
              </p:ext>
            </p:extLst>
          </p:nvPr>
        </p:nvGraphicFramePr>
        <p:xfrm>
          <a:off x="1455767" y="2460806"/>
          <a:ext cx="287178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800" imgH="241200" progId="Equation.DSMT4">
                  <p:embed/>
                </p:oleObj>
              </mc:Choice>
              <mc:Fallback>
                <p:oleObj name="Equation" r:id="rId4" imgW="161280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5AE57B86-9048-4EA4-898C-1703731911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67" y="2460806"/>
                        <a:ext cx="2871788" cy="430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16D97549-8923-48A1-88FA-860424B2EF63}"/>
              </a:ext>
            </a:extLst>
          </p:cNvPr>
          <p:cNvSpPr txBox="1"/>
          <p:nvPr/>
        </p:nvSpPr>
        <p:spPr>
          <a:xfrm>
            <a:off x="7117105" y="4026363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100 mV</a:t>
            </a: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0BA2D873-C86D-4E7E-9406-886A4890D6E2}"/>
              </a:ext>
            </a:extLst>
          </p:cNvPr>
          <p:cNvSpPr/>
          <p:nvPr/>
        </p:nvSpPr>
        <p:spPr>
          <a:xfrm>
            <a:off x="6191016" y="3894108"/>
            <a:ext cx="889000" cy="397933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397933">
                <a:moveTo>
                  <a:pt x="889000" y="397933"/>
                </a:moveTo>
                <a:cubicBezTo>
                  <a:pt x="796572" y="388760"/>
                  <a:pt x="704145" y="379588"/>
                  <a:pt x="601134" y="372533"/>
                </a:cubicBezTo>
                <a:cubicBezTo>
                  <a:pt x="498123" y="365478"/>
                  <a:pt x="359834" y="386645"/>
                  <a:pt x="270934" y="355600"/>
                </a:cubicBezTo>
                <a:cubicBezTo>
                  <a:pt x="182034" y="324555"/>
                  <a:pt x="112890" y="245532"/>
                  <a:pt x="67734" y="186266"/>
                </a:cubicBezTo>
                <a:cubicBezTo>
                  <a:pt x="22578" y="127000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26D0B525-A5D5-4C94-B244-E85A2D0D9C3E}"/>
              </a:ext>
            </a:extLst>
          </p:cNvPr>
          <p:cNvSpPr/>
          <p:nvPr/>
        </p:nvSpPr>
        <p:spPr>
          <a:xfrm flipH="1">
            <a:off x="4437623" y="3925992"/>
            <a:ext cx="889000" cy="397933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397933">
                <a:moveTo>
                  <a:pt x="889000" y="397933"/>
                </a:moveTo>
                <a:cubicBezTo>
                  <a:pt x="796572" y="388760"/>
                  <a:pt x="704145" y="379588"/>
                  <a:pt x="601134" y="372533"/>
                </a:cubicBezTo>
                <a:cubicBezTo>
                  <a:pt x="498123" y="365478"/>
                  <a:pt x="359834" y="386645"/>
                  <a:pt x="270934" y="355600"/>
                </a:cubicBezTo>
                <a:cubicBezTo>
                  <a:pt x="182034" y="324555"/>
                  <a:pt x="112890" y="245532"/>
                  <a:pt x="67734" y="186266"/>
                </a:cubicBezTo>
                <a:cubicBezTo>
                  <a:pt x="22578" y="127000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9A91E0CE-00FC-4EEB-ACCD-41C715F3E8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132697"/>
              </p:ext>
            </p:extLst>
          </p:nvPr>
        </p:nvGraphicFramePr>
        <p:xfrm>
          <a:off x="1590705" y="4118875"/>
          <a:ext cx="27368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36480" imgH="253800" progId="Equation.DSMT4">
                  <p:embed/>
                </p:oleObj>
              </mc:Choice>
              <mc:Fallback>
                <p:oleObj name="Equation" r:id="rId6" imgW="1536480" imgH="2538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BB218079-69E4-478A-8F07-06916860BF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705" y="4118875"/>
                        <a:ext cx="2736850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C9FD3ECA-E184-4AA4-B879-6934B4794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823537"/>
              </p:ext>
            </p:extLst>
          </p:nvPr>
        </p:nvGraphicFramePr>
        <p:xfrm>
          <a:off x="750916" y="5102524"/>
          <a:ext cx="3389731" cy="55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800" imgH="228600" progId="Equation.DSMT4">
                  <p:embed/>
                </p:oleObj>
              </mc:Choice>
              <mc:Fallback>
                <p:oleObj name="Equation" r:id="rId8" imgW="14478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916" y="5102524"/>
                        <a:ext cx="3389731" cy="550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DDD93771-3CFC-403F-BB4B-4C91945C36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527462"/>
              </p:ext>
            </p:extLst>
          </p:nvPr>
        </p:nvGraphicFramePr>
        <p:xfrm>
          <a:off x="4173061" y="3126194"/>
          <a:ext cx="3255428" cy="81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03400" imgH="444500" progId="Equation.DSMT4">
                  <p:embed/>
                </p:oleObj>
              </mc:Choice>
              <mc:Fallback>
                <p:oleObj name="Equation" r:id="rId10" imgW="1803400" imgH="444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061" y="3126194"/>
                        <a:ext cx="3255428" cy="813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0E348AD8-57D5-4AE1-B942-7E98C8DC2C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8651"/>
              </p:ext>
            </p:extLst>
          </p:nvPr>
        </p:nvGraphicFramePr>
        <p:xfrm>
          <a:off x="3373203" y="1071297"/>
          <a:ext cx="37068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4760" imgH="228600" progId="Equation.DSMT4">
                  <p:embed/>
                </p:oleObj>
              </mc:Choice>
              <mc:Fallback>
                <p:oleObj name="Equation" r:id="rId12" imgW="1904760" imgH="228600" progId="Equation.DSMT4">
                  <p:embed/>
                  <p:pic>
                    <p:nvPicPr>
                      <p:cNvPr id="46" name="Oggetto 45">
                        <a:extLst>
                          <a:ext uri="{FF2B5EF4-FFF2-40B4-BE49-F238E27FC236}">
                            <a16:creationId xmlns:a16="http://schemas.microsoft.com/office/drawing/2014/main" id="{F88F6202-5A52-4A7C-B70F-0F742B7779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3203" y="1071297"/>
                        <a:ext cx="3706813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5AB90B8C-7317-47A0-88F2-C459C0A92E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697742"/>
              </p:ext>
            </p:extLst>
          </p:nvPr>
        </p:nvGraphicFramePr>
        <p:xfrm>
          <a:off x="4873656" y="4901325"/>
          <a:ext cx="3615294" cy="885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866900" imgH="457200" progId="Equation.DSMT4">
                  <p:embed/>
                </p:oleObj>
              </mc:Choice>
              <mc:Fallback>
                <p:oleObj name="Equation" r:id="rId14" imgW="18669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56" y="4901325"/>
                        <a:ext cx="3615294" cy="8853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472F2DE5-04FF-4FD6-9A70-8774C06E63C5}"/>
              </a:ext>
            </a:extLst>
          </p:cNvPr>
          <p:cNvSpPr/>
          <p:nvPr/>
        </p:nvSpPr>
        <p:spPr>
          <a:xfrm flipH="1">
            <a:off x="4230998" y="2325452"/>
            <a:ext cx="889000" cy="397933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397933">
                <a:moveTo>
                  <a:pt x="889000" y="397933"/>
                </a:moveTo>
                <a:cubicBezTo>
                  <a:pt x="796572" y="388760"/>
                  <a:pt x="704145" y="379588"/>
                  <a:pt x="601134" y="372533"/>
                </a:cubicBezTo>
                <a:cubicBezTo>
                  <a:pt x="498123" y="365478"/>
                  <a:pt x="359834" y="386645"/>
                  <a:pt x="270934" y="355600"/>
                </a:cubicBezTo>
                <a:cubicBezTo>
                  <a:pt x="182034" y="324555"/>
                  <a:pt x="112890" y="245532"/>
                  <a:pt x="67734" y="186266"/>
                </a:cubicBezTo>
                <a:cubicBezTo>
                  <a:pt x="22578" y="127000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A01E1A2-1EB2-4F1B-8C61-B782B8DA62F7}"/>
              </a:ext>
            </a:extLst>
          </p:cNvPr>
          <p:cNvSpPr txBox="1"/>
          <p:nvPr/>
        </p:nvSpPr>
        <p:spPr>
          <a:xfrm>
            <a:off x="7080819" y="2457880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300 mV</a:t>
            </a:r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069CD322-7C24-4F66-BE9F-ECBB21F41645}"/>
              </a:ext>
            </a:extLst>
          </p:cNvPr>
          <p:cNvSpPr/>
          <p:nvPr/>
        </p:nvSpPr>
        <p:spPr>
          <a:xfrm>
            <a:off x="6154730" y="2325625"/>
            <a:ext cx="889000" cy="397933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397933">
                <a:moveTo>
                  <a:pt x="889000" y="397933"/>
                </a:moveTo>
                <a:cubicBezTo>
                  <a:pt x="796572" y="388760"/>
                  <a:pt x="704145" y="379588"/>
                  <a:pt x="601134" y="372533"/>
                </a:cubicBezTo>
                <a:cubicBezTo>
                  <a:pt x="498123" y="365478"/>
                  <a:pt x="359834" y="386645"/>
                  <a:pt x="270934" y="355600"/>
                </a:cubicBezTo>
                <a:cubicBezTo>
                  <a:pt x="182034" y="324555"/>
                  <a:pt x="112890" y="245532"/>
                  <a:pt x="67734" y="186266"/>
                </a:cubicBezTo>
                <a:cubicBezTo>
                  <a:pt x="22578" y="127000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CE7FBE01-E12E-4919-98CD-651DD8294F28}"/>
              </a:ext>
            </a:extLst>
          </p:cNvPr>
          <p:cNvSpPr txBox="1"/>
          <p:nvPr/>
        </p:nvSpPr>
        <p:spPr>
          <a:xfrm>
            <a:off x="8980685" y="5652612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300 mV</a:t>
            </a:r>
          </a:p>
        </p:txBody>
      </p:sp>
      <p:sp>
        <p:nvSpPr>
          <p:cNvPr id="26" name="Figura a mano libera: forma 25">
            <a:extLst>
              <a:ext uri="{FF2B5EF4-FFF2-40B4-BE49-F238E27FC236}">
                <a16:creationId xmlns:a16="http://schemas.microsoft.com/office/drawing/2014/main" id="{3C46EABA-7345-4B52-A6FC-600215391683}"/>
              </a:ext>
            </a:extLst>
          </p:cNvPr>
          <p:cNvSpPr/>
          <p:nvPr/>
        </p:nvSpPr>
        <p:spPr>
          <a:xfrm>
            <a:off x="7569171" y="5507283"/>
            <a:ext cx="1411514" cy="376162"/>
          </a:xfrm>
          <a:custGeom>
            <a:avLst/>
            <a:gdLst>
              <a:gd name="connsiteX0" fmla="*/ 889000 w 889000"/>
              <a:gd name="connsiteY0" fmla="*/ 397933 h 397933"/>
              <a:gd name="connsiteX1" fmla="*/ 601134 w 889000"/>
              <a:gd name="connsiteY1" fmla="*/ 372533 h 397933"/>
              <a:gd name="connsiteX2" fmla="*/ 270934 w 889000"/>
              <a:gd name="connsiteY2" fmla="*/ 355600 h 397933"/>
              <a:gd name="connsiteX3" fmla="*/ 67734 w 889000"/>
              <a:gd name="connsiteY3" fmla="*/ 186266 h 397933"/>
              <a:gd name="connsiteX4" fmla="*/ 0 w 889000"/>
              <a:gd name="connsiteY4" fmla="*/ 0 h 397933"/>
              <a:gd name="connsiteX0" fmla="*/ 1411514 w 1411514"/>
              <a:gd name="connsiteY0" fmla="*/ 376162 h 376162"/>
              <a:gd name="connsiteX1" fmla="*/ 1123648 w 1411514"/>
              <a:gd name="connsiteY1" fmla="*/ 350762 h 376162"/>
              <a:gd name="connsiteX2" fmla="*/ 793448 w 1411514"/>
              <a:gd name="connsiteY2" fmla="*/ 333829 h 376162"/>
              <a:gd name="connsiteX3" fmla="*/ 590248 w 1411514"/>
              <a:gd name="connsiteY3" fmla="*/ 164495 h 376162"/>
              <a:gd name="connsiteX4" fmla="*/ 0 w 1411514"/>
              <a:gd name="connsiteY4" fmla="*/ 0 h 376162"/>
              <a:gd name="connsiteX0" fmla="*/ 1411514 w 1411514"/>
              <a:gd name="connsiteY0" fmla="*/ 376162 h 376162"/>
              <a:gd name="connsiteX1" fmla="*/ 1123648 w 1411514"/>
              <a:gd name="connsiteY1" fmla="*/ 350762 h 376162"/>
              <a:gd name="connsiteX2" fmla="*/ 793448 w 1411514"/>
              <a:gd name="connsiteY2" fmla="*/ 333829 h 376162"/>
              <a:gd name="connsiteX3" fmla="*/ 494998 w 1411514"/>
              <a:gd name="connsiteY3" fmla="*/ 234345 h 376162"/>
              <a:gd name="connsiteX4" fmla="*/ 0 w 1411514"/>
              <a:gd name="connsiteY4" fmla="*/ 0 h 376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514" h="376162">
                <a:moveTo>
                  <a:pt x="1411514" y="376162"/>
                </a:moveTo>
                <a:cubicBezTo>
                  <a:pt x="1319086" y="366989"/>
                  <a:pt x="1226659" y="357817"/>
                  <a:pt x="1123648" y="350762"/>
                </a:cubicBezTo>
                <a:cubicBezTo>
                  <a:pt x="1020637" y="343707"/>
                  <a:pt x="898223" y="353232"/>
                  <a:pt x="793448" y="333829"/>
                </a:cubicBezTo>
                <a:cubicBezTo>
                  <a:pt x="688673" y="314426"/>
                  <a:pt x="540154" y="293611"/>
                  <a:pt x="494998" y="234345"/>
                </a:cubicBezTo>
                <a:cubicBezTo>
                  <a:pt x="449842" y="175079"/>
                  <a:pt x="11289" y="6350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8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22" grpId="0" animBg="1"/>
      <p:bldP spid="23" grpId="0"/>
      <p:bldP spid="24" grpId="0" animBg="1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FD7C54-7170-4EBB-A5D6-0D07ABA3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3" y="278039"/>
            <a:ext cx="10515600" cy="662397"/>
          </a:xfrm>
        </p:spPr>
        <p:txBody>
          <a:bodyPr/>
          <a:lstStyle/>
          <a:p>
            <a:r>
              <a:rPr lang="en-US" dirty="0"/>
              <a:t>Determination of M1, M3 and M5 size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2DEB253-343D-4EC2-8C94-2F9F7EAB5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1AB8AB2-9F95-43AA-B177-8E3FDDC4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53CEB458-B283-409B-A629-662C344638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945145"/>
              </p:ext>
            </p:extLst>
          </p:nvPr>
        </p:nvGraphicFramePr>
        <p:xfrm>
          <a:off x="3073400" y="1432354"/>
          <a:ext cx="193040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680" imgH="711000" progId="Equation.DSMT4">
                  <p:embed/>
                </p:oleObj>
              </mc:Choice>
              <mc:Fallback>
                <p:oleObj name="Equation" r:id="rId2" imgW="1066680" imgH="711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1432354"/>
                        <a:ext cx="1930400" cy="1273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A161037-A2F9-42B5-A15D-4000ABC971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050163"/>
              </p:ext>
            </p:extLst>
          </p:nvPr>
        </p:nvGraphicFramePr>
        <p:xfrm>
          <a:off x="2986088" y="3124200"/>
          <a:ext cx="82264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46440" imgH="711000" progId="Equation.DSMT4">
                  <p:embed/>
                </p:oleObj>
              </mc:Choice>
              <mc:Fallback>
                <p:oleObj name="Equation" r:id="rId4" imgW="454644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3124200"/>
                        <a:ext cx="8226425" cy="1273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3E081973-5E9D-4566-9D7A-3AFF94B2B9E9}"/>
              </a:ext>
            </a:extLst>
          </p:cNvPr>
          <p:cNvSpPr txBox="1"/>
          <p:nvPr/>
        </p:nvSpPr>
        <p:spPr>
          <a:xfrm>
            <a:off x="220450" y="1393856"/>
            <a:ext cx="1880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offset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26D5D0FE-6720-46FC-BA92-C94E1B94FAE6}"/>
              </a:ext>
            </a:extLst>
          </p:cNvPr>
          <p:cNvCxnSpPr>
            <a:cxnSpLocks/>
          </p:cNvCxnSpPr>
          <p:nvPr/>
        </p:nvCxnSpPr>
        <p:spPr>
          <a:xfrm>
            <a:off x="1966236" y="1693257"/>
            <a:ext cx="842278" cy="49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A30865C9-53F6-47AE-8DCA-301AF5D27734}"/>
              </a:ext>
            </a:extLst>
          </p:cNvPr>
          <p:cNvCxnSpPr>
            <a:cxnSpLocks/>
          </p:cNvCxnSpPr>
          <p:nvPr/>
        </p:nvCxnSpPr>
        <p:spPr>
          <a:xfrm>
            <a:off x="2009058" y="1796269"/>
            <a:ext cx="987365" cy="142030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1D539D77-FD05-48A5-A859-1134D3415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984278"/>
              </p:ext>
            </p:extLst>
          </p:nvPr>
        </p:nvGraphicFramePr>
        <p:xfrm>
          <a:off x="4950318" y="4747667"/>
          <a:ext cx="3471091" cy="134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90700" imgH="685800" progId="Equation.DSMT4">
                  <p:embed/>
                </p:oleObj>
              </mc:Choice>
              <mc:Fallback>
                <p:oleObj name="Equation" r:id="rId6" imgW="179070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0318" y="4747667"/>
                        <a:ext cx="3471091" cy="1341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322F18A-EF28-4AD5-A09C-5B7C1C9B9529}"/>
              </a:ext>
            </a:extLst>
          </p:cNvPr>
          <p:cNvSpPr txBox="1"/>
          <p:nvPr/>
        </p:nvSpPr>
        <p:spPr>
          <a:xfrm>
            <a:off x="543189" y="4485193"/>
            <a:ext cx="27350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arbitrary constraint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F9E2DAAE-828D-4D31-89E1-58869FFE810B}"/>
              </a:ext>
            </a:extLst>
          </p:cNvPr>
          <p:cNvCxnSpPr>
            <a:cxnSpLocks/>
          </p:cNvCxnSpPr>
          <p:nvPr/>
        </p:nvCxnSpPr>
        <p:spPr>
          <a:xfrm>
            <a:off x="3493265" y="4996164"/>
            <a:ext cx="1242021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4346E37-6A00-4595-48EF-55C0C8B52660}"/>
              </a:ext>
            </a:extLst>
          </p:cNvPr>
          <p:cNvSpPr txBox="1"/>
          <p:nvPr/>
        </p:nvSpPr>
        <p:spPr>
          <a:xfrm>
            <a:off x="174433" y="2662089"/>
            <a:ext cx="1880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GBW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77D125BF-5595-D572-5E53-B29046654FA4}"/>
              </a:ext>
            </a:extLst>
          </p:cNvPr>
          <p:cNvCxnSpPr>
            <a:cxnSpLocks/>
          </p:cNvCxnSpPr>
          <p:nvPr/>
        </p:nvCxnSpPr>
        <p:spPr>
          <a:xfrm flipV="1">
            <a:off x="1892677" y="2322951"/>
            <a:ext cx="1045184" cy="765156"/>
          </a:xfrm>
          <a:prstGeom prst="straightConnector1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3DEAB03C-D347-B119-BE6C-2D9F41EF115B}"/>
              </a:ext>
            </a:extLst>
          </p:cNvPr>
          <p:cNvCxnSpPr>
            <a:cxnSpLocks/>
          </p:cNvCxnSpPr>
          <p:nvPr/>
        </p:nvCxnSpPr>
        <p:spPr>
          <a:xfrm>
            <a:off x="2101093" y="3996935"/>
            <a:ext cx="842225" cy="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A005D53-023B-8A23-83C1-CA18CF7A0CE0}"/>
              </a:ext>
            </a:extLst>
          </p:cNvPr>
          <p:cNvSpPr txBox="1"/>
          <p:nvPr/>
        </p:nvSpPr>
        <p:spPr>
          <a:xfrm>
            <a:off x="662946" y="5316190"/>
            <a:ext cx="1880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GBW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</a:p>
        </p:txBody>
      </p: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C201B433-43FC-1F70-9EB5-2492EF8118E7}"/>
              </a:ext>
            </a:extLst>
          </p:cNvPr>
          <p:cNvCxnSpPr>
            <a:cxnSpLocks/>
          </p:cNvCxnSpPr>
          <p:nvPr/>
        </p:nvCxnSpPr>
        <p:spPr>
          <a:xfrm flipV="1">
            <a:off x="2600371" y="5613704"/>
            <a:ext cx="2223089" cy="187372"/>
          </a:xfrm>
          <a:prstGeom prst="straightConnector1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A9BF254-5BEB-B50C-9973-236F3AAADFE0}"/>
              </a:ext>
            </a:extLst>
          </p:cNvPr>
          <p:cNvSpPr txBox="1"/>
          <p:nvPr/>
        </p:nvSpPr>
        <p:spPr>
          <a:xfrm>
            <a:off x="482678" y="3779399"/>
            <a:ext cx="152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F=3</a:t>
            </a:r>
          </a:p>
        </p:txBody>
      </p:sp>
      <p:graphicFrame>
        <p:nvGraphicFramePr>
          <p:cNvPr id="29" name="Oggetto 28">
            <a:extLst>
              <a:ext uri="{FF2B5EF4-FFF2-40B4-BE49-F238E27FC236}">
                <a16:creationId xmlns:a16="http://schemas.microsoft.com/office/drawing/2014/main" id="{09091B5D-DF80-93C3-7EE6-A8F836B582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781081"/>
              </p:ext>
            </p:extLst>
          </p:nvPr>
        </p:nvGraphicFramePr>
        <p:xfrm>
          <a:off x="5097362" y="1624778"/>
          <a:ext cx="33321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41400" imgH="482400" progId="Equation.DSMT4">
                  <p:embed/>
                </p:oleObj>
              </mc:Choice>
              <mc:Fallback>
                <p:oleObj name="Equation" r:id="rId8" imgW="1841400" imgH="4824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53CEB458-B283-409B-A629-662C344638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362" y="1624778"/>
                        <a:ext cx="3332162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>
            <a:extLst>
              <a:ext uri="{FF2B5EF4-FFF2-40B4-BE49-F238E27FC236}">
                <a16:creationId xmlns:a16="http://schemas.microsoft.com/office/drawing/2014/main" id="{F0E18496-01C4-AEBF-D6FA-F05DF2A2CE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441691"/>
              </p:ext>
            </p:extLst>
          </p:nvPr>
        </p:nvGraphicFramePr>
        <p:xfrm>
          <a:off x="8589127" y="1594167"/>
          <a:ext cx="28257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62040" imgH="507960" progId="Equation.DSMT4">
                  <p:embed/>
                </p:oleObj>
              </mc:Choice>
              <mc:Fallback>
                <p:oleObj name="Equation" r:id="rId10" imgW="1562040" imgH="507960" progId="Equation.DSMT4">
                  <p:embed/>
                  <p:pic>
                    <p:nvPicPr>
                      <p:cNvPr id="29" name="Oggetto 28">
                        <a:extLst>
                          <a:ext uri="{FF2B5EF4-FFF2-40B4-BE49-F238E27FC236}">
                            <a16:creationId xmlns:a16="http://schemas.microsoft.com/office/drawing/2014/main" id="{09091B5D-DF80-93C3-7EE6-A8F836B582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9127" y="1594167"/>
                        <a:ext cx="2825750" cy="909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939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F36048-E4FC-4FDE-88EE-68E54922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Determination of M6 and M7 size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2EB6F3-714A-4413-B720-D3C91F8C6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6053565-BFA3-4A91-95C0-6765E242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D00F39C-D883-4B73-80DA-921895FA64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177737"/>
              </p:ext>
            </p:extLst>
          </p:nvPr>
        </p:nvGraphicFramePr>
        <p:xfrm>
          <a:off x="514388" y="1547859"/>
          <a:ext cx="2729131" cy="49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253800" progId="Equation.DSMT4">
                  <p:embed/>
                </p:oleObj>
              </mc:Choice>
              <mc:Fallback>
                <p:oleObj name="Equation" r:id="rId2" imgW="13716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88" y="1547859"/>
                        <a:ext cx="2729131" cy="491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90C0860-9462-4066-A0F1-730B6F7C79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02774"/>
              </p:ext>
            </p:extLst>
          </p:nvPr>
        </p:nvGraphicFramePr>
        <p:xfrm>
          <a:off x="7567874" y="1101016"/>
          <a:ext cx="216058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393480" progId="Equation.DSMT4">
                  <p:embed/>
                </p:oleObj>
              </mc:Choice>
              <mc:Fallback>
                <p:oleObj name="Equation" r:id="rId4" imgW="116820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22BA0C2B-588A-401E-B47F-BDA212A27C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874" y="1101016"/>
                        <a:ext cx="2160588" cy="72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83FFCF86-0540-4BC4-9478-59714A9F51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141676"/>
              </p:ext>
            </p:extLst>
          </p:nvPr>
        </p:nvGraphicFramePr>
        <p:xfrm>
          <a:off x="524933" y="1039921"/>
          <a:ext cx="11620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1D00F39C-D883-4B73-80DA-921895FA64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33" y="1039921"/>
                        <a:ext cx="1162050" cy="44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2E17C163-E381-4EFA-A5E1-1081AEA49BC5}"/>
              </a:ext>
            </a:extLst>
          </p:cNvPr>
          <p:cNvSpPr txBox="1"/>
          <p:nvPr/>
        </p:nvSpPr>
        <p:spPr>
          <a:xfrm>
            <a:off x="3477709" y="1601914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(Arbitrary constraint)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F490DBA8-9370-42AF-9B9B-0FEA3FD3A1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427575"/>
              </p:ext>
            </p:extLst>
          </p:nvPr>
        </p:nvGraphicFramePr>
        <p:xfrm>
          <a:off x="7539303" y="2038926"/>
          <a:ext cx="1399323" cy="561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71320" imgH="228600" progId="Equation.DSMT4">
                  <p:embed/>
                </p:oleObj>
              </mc:Choice>
              <mc:Fallback>
                <p:oleObj name="Equation" r:id="rId8" imgW="57132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D90C0860-9462-4066-A0F1-730B6F7C79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9303" y="2038926"/>
                        <a:ext cx="1399323" cy="561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5C9B2935-5982-4E68-B041-10F511078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486882"/>
              </p:ext>
            </p:extLst>
          </p:nvPr>
        </p:nvGraphicFramePr>
        <p:xfrm>
          <a:off x="514388" y="2599249"/>
          <a:ext cx="6938702" cy="983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75000" imgH="444500" progId="Equation.DSMT4">
                  <p:embed/>
                </p:oleObj>
              </mc:Choice>
              <mc:Fallback>
                <p:oleObj name="Equation" r:id="rId10" imgW="3175000" imgH="444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88" y="2599249"/>
                        <a:ext cx="6938702" cy="9833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0307A450-A94F-4356-BEED-754D1BF37D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137277"/>
              </p:ext>
            </p:extLst>
          </p:nvPr>
        </p:nvGraphicFramePr>
        <p:xfrm>
          <a:off x="326571" y="4140232"/>
          <a:ext cx="2310983" cy="464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04900" imgH="228600" progId="Equation.DSMT4">
                  <p:embed/>
                </p:oleObj>
              </mc:Choice>
              <mc:Fallback>
                <p:oleObj name="Equation" r:id="rId12" imgW="11049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71" y="4140232"/>
                        <a:ext cx="2310983" cy="4648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88955124-B71A-4F15-B372-EA71786917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818933"/>
              </p:ext>
            </p:extLst>
          </p:nvPr>
        </p:nvGraphicFramePr>
        <p:xfrm>
          <a:off x="7855873" y="4280496"/>
          <a:ext cx="3209471" cy="976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87240" imgH="482400" progId="Equation.DSMT4">
                  <p:embed/>
                </p:oleObj>
              </mc:Choice>
              <mc:Fallback>
                <p:oleObj name="Equation" r:id="rId14" imgW="158724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5873" y="4280496"/>
                        <a:ext cx="3209471" cy="976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0933590D-A6B8-4A1C-BAF3-157F2C2E42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820801"/>
              </p:ext>
            </p:extLst>
          </p:nvPr>
        </p:nvGraphicFramePr>
        <p:xfrm>
          <a:off x="2471754" y="4626429"/>
          <a:ext cx="4064777" cy="1497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298700" imgH="838200" progId="Equation.DSMT4">
                  <p:embed/>
                </p:oleObj>
              </mc:Choice>
              <mc:Fallback>
                <p:oleObj name="Equation" r:id="rId16" imgW="2298700" imgH="838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54" y="4626429"/>
                        <a:ext cx="4064777" cy="14975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8F7025B-6418-45DE-8596-5F9F71375A8C}"/>
              </a:ext>
            </a:extLst>
          </p:cNvPr>
          <p:cNvSpPr txBox="1"/>
          <p:nvPr/>
        </p:nvSpPr>
        <p:spPr>
          <a:xfrm>
            <a:off x="7676281" y="2624623"/>
            <a:ext cx="43063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introduce no penalization in terms of  DC gain we can set:</a:t>
            </a: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=3.6 </a:t>
            </a:r>
            <a:r>
              <a:rPr lang="en-US" sz="28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17DA5DB6-41E1-41B9-9DDA-9DBE9DA20EC7}"/>
              </a:ext>
            </a:extLst>
          </p:cNvPr>
          <p:cNvSpPr txBox="1"/>
          <p:nvPr/>
        </p:nvSpPr>
        <p:spPr>
          <a:xfrm>
            <a:off x="2735366" y="4077690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(Arbitrary constraint)</a:t>
            </a:r>
          </a:p>
        </p:txBody>
      </p:sp>
      <p:graphicFrame>
        <p:nvGraphicFramePr>
          <p:cNvPr id="26" name="Oggetto 25">
            <a:extLst>
              <a:ext uri="{FF2B5EF4-FFF2-40B4-BE49-F238E27FC236}">
                <a16:creationId xmlns:a16="http://schemas.microsoft.com/office/drawing/2014/main" id="{3387534A-4524-40DF-B0B6-6E44F54823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132340"/>
              </p:ext>
            </p:extLst>
          </p:nvPr>
        </p:nvGraphicFramePr>
        <p:xfrm>
          <a:off x="328083" y="4883831"/>
          <a:ext cx="1456328" cy="934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72808" imgH="431613" progId="Equation.DSMT4">
                  <p:embed/>
                </p:oleObj>
              </mc:Choice>
              <mc:Fallback>
                <p:oleObj name="Equation" r:id="rId18" imgW="672808" imgH="43161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083" y="4883831"/>
                        <a:ext cx="1456328" cy="934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id="{E4DB4488-6BA1-487F-B725-68054D05A688}"/>
              </a:ext>
            </a:extLst>
          </p:cNvPr>
          <p:cNvSpPr/>
          <p:nvPr/>
        </p:nvSpPr>
        <p:spPr>
          <a:xfrm>
            <a:off x="6540500" y="1866900"/>
            <a:ext cx="1168400" cy="381000"/>
          </a:xfrm>
          <a:custGeom>
            <a:avLst/>
            <a:gdLst>
              <a:gd name="connsiteX0" fmla="*/ 0 w 1168400"/>
              <a:gd name="connsiteY0" fmla="*/ 0 h 381000"/>
              <a:gd name="connsiteX1" fmla="*/ 1168400 w 1168400"/>
              <a:gd name="connsiteY1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68400" h="381000">
                <a:moveTo>
                  <a:pt x="0" y="0"/>
                </a:moveTo>
                <a:lnTo>
                  <a:pt x="1168400" y="381000"/>
                </a:ln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75B6C0E4-46F0-4526-8C22-D3F17E1BE48F}"/>
              </a:ext>
            </a:extLst>
          </p:cNvPr>
          <p:cNvSpPr/>
          <p:nvPr/>
        </p:nvSpPr>
        <p:spPr>
          <a:xfrm>
            <a:off x="6966906" y="1421216"/>
            <a:ext cx="568428" cy="754717"/>
          </a:xfrm>
          <a:custGeom>
            <a:avLst/>
            <a:gdLst>
              <a:gd name="connsiteX0" fmla="*/ 475544 w 568677"/>
              <a:gd name="connsiteY0" fmla="*/ 26584 h 754717"/>
              <a:gd name="connsiteX1" fmla="*/ 221544 w 568677"/>
              <a:gd name="connsiteY1" fmla="*/ 1184 h 754717"/>
              <a:gd name="connsiteX2" fmla="*/ 69144 w 568677"/>
              <a:gd name="connsiteY2" fmla="*/ 60451 h 754717"/>
              <a:gd name="connsiteX3" fmla="*/ 1411 w 568677"/>
              <a:gd name="connsiteY3" fmla="*/ 263651 h 754717"/>
              <a:gd name="connsiteX4" fmla="*/ 35277 w 568677"/>
              <a:gd name="connsiteY4" fmla="*/ 492251 h 754717"/>
              <a:gd name="connsiteX5" fmla="*/ 170744 w 568677"/>
              <a:gd name="connsiteY5" fmla="*/ 568451 h 754717"/>
              <a:gd name="connsiteX6" fmla="*/ 365477 w 568677"/>
              <a:gd name="connsiteY6" fmla="*/ 703917 h 754717"/>
              <a:gd name="connsiteX7" fmla="*/ 568677 w 568677"/>
              <a:gd name="connsiteY7" fmla="*/ 754717 h 754717"/>
              <a:gd name="connsiteX0" fmla="*/ 475295 w 568428"/>
              <a:gd name="connsiteY0" fmla="*/ 26584 h 754717"/>
              <a:gd name="connsiteX1" fmla="*/ 221295 w 568428"/>
              <a:gd name="connsiteY1" fmla="*/ 1184 h 754717"/>
              <a:gd name="connsiteX2" fmla="*/ 68895 w 568428"/>
              <a:gd name="connsiteY2" fmla="*/ 60451 h 754717"/>
              <a:gd name="connsiteX3" fmla="*/ 1162 w 568428"/>
              <a:gd name="connsiteY3" fmla="*/ 263651 h 754717"/>
              <a:gd name="connsiteX4" fmla="*/ 35028 w 568428"/>
              <a:gd name="connsiteY4" fmla="*/ 492251 h 754717"/>
              <a:gd name="connsiteX5" fmla="*/ 145095 w 568428"/>
              <a:gd name="connsiteY5" fmla="*/ 610785 h 754717"/>
              <a:gd name="connsiteX6" fmla="*/ 365228 w 568428"/>
              <a:gd name="connsiteY6" fmla="*/ 703917 h 754717"/>
              <a:gd name="connsiteX7" fmla="*/ 568428 w 568428"/>
              <a:gd name="connsiteY7" fmla="*/ 754717 h 75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428" h="754717">
                <a:moveTo>
                  <a:pt x="475295" y="26584"/>
                </a:moveTo>
                <a:cubicBezTo>
                  <a:pt x="382161" y="11062"/>
                  <a:pt x="289028" y="-4460"/>
                  <a:pt x="221295" y="1184"/>
                </a:cubicBezTo>
                <a:cubicBezTo>
                  <a:pt x="153562" y="6828"/>
                  <a:pt x="105584" y="16706"/>
                  <a:pt x="68895" y="60451"/>
                </a:cubicBezTo>
                <a:cubicBezTo>
                  <a:pt x="32206" y="104196"/>
                  <a:pt x="6806" y="191684"/>
                  <a:pt x="1162" y="263651"/>
                </a:cubicBezTo>
                <a:cubicBezTo>
                  <a:pt x="-4483" y="335618"/>
                  <a:pt x="11039" y="434395"/>
                  <a:pt x="35028" y="492251"/>
                </a:cubicBezTo>
                <a:cubicBezTo>
                  <a:pt x="59017" y="550107"/>
                  <a:pt x="90062" y="575507"/>
                  <a:pt x="145095" y="610785"/>
                </a:cubicBezTo>
                <a:cubicBezTo>
                  <a:pt x="200128" y="646063"/>
                  <a:pt x="298906" y="672873"/>
                  <a:pt x="365228" y="703917"/>
                </a:cubicBezTo>
                <a:cubicBezTo>
                  <a:pt x="431550" y="734961"/>
                  <a:pt x="499989" y="744839"/>
                  <a:pt x="568428" y="7547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3C8BEB31-E6EA-476B-A410-2890B6A51B03}"/>
              </a:ext>
            </a:extLst>
          </p:cNvPr>
          <p:cNvSpPr/>
          <p:nvPr/>
        </p:nvSpPr>
        <p:spPr>
          <a:xfrm>
            <a:off x="413657" y="967954"/>
            <a:ext cx="6122874" cy="12799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igura a mano libera: forma 31">
            <a:extLst>
              <a:ext uri="{FF2B5EF4-FFF2-40B4-BE49-F238E27FC236}">
                <a16:creationId xmlns:a16="http://schemas.microsoft.com/office/drawing/2014/main" id="{8AF6CB3B-5B75-47E8-B18D-897DC79F9523}"/>
              </a:ext>
            </a:extLst>
          </p:cNvPr>
          <p:cNvSpPr/>
          <p:nvPr/>
        </p:nvSpPr>
        <p:spPr>
          <a:xfrm>
            <a:off x="126516" y="2402329"/>
            <a:ext cx="7504370" cy="649080"/>
          </a:xfrm>
          <a:custGeom>
            <a:avLst/>
            <a:gdLst>
              <a:gd name="connsiteX0" fmla="*/ 7504370 w 7504370"/>
              <a:gd name="connsiteY0" fmla="*/ 101385 h 649080"/>
              <a:gd name="connsiteX1" fmla="*/ 5240141 w 7504370"/>
              <a:gd name="connsiteY1" fmla="*/ 68728 h 649080"/>
              <a:gd name="connsiteX2" fmla="*/ 2105055 w 7504370"/>
              <a:gd name="connsiteY2" fmla="*/ 25185 h 649080"/>
              <a:gd name="connsiteX3" fmla="*/ 929398 w 7504370"/>
              <a:gd name="connsiteY3" fmla="*/ 3414 h 649080"/>
              <a:gd name="connsiteX4" fmla="*/ 428655 w 7504370"/>
              <a:gd name="connsiteY4" fmla="*/ 14300 h 649080"/>
              <a:gd name="connsiteX5" fmla="*/ 123855 w 7504370"/>
              <a:gd name="connsiteY5" fmla="*/ 134042 h 649080"/>
              <a:gd name="connsiteX6" fmla="*/ 14998 w 7504370"/>
              <a:gd name="connsiteY6" fmla="*/ 395300 h 649080"/>
              <a:gd name="connsiteX7" fmla="*/ 14998 w 7504370"/>
              <a:gd name="connsiteY7" fmla="*/ 623900 h 649080"/>
              <a:gd name="connsiteX8" fmla="*/ 145627 w 7504370"/>
              <a:gd name="connsiteY8" fmla="*/ 645671 h 649080"/>
              <a:gd name="connsiteX9" fmla="*/ 363341 w 7504370"/>
              <a:gd name="connsiteY9" fmla="*/ 645671 h 64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04370" h="649080">
                <a:moveTo>
                  <a:pt x="7504370" y="101385"/>
                </a:moveTo>
                <a:lnTo>
                  <a:pt x="5240141" y="68728"/>
                </a:lnTo>
                <a:lnTo>
                  <a:pt x="2105055" y="25185"/>
                </a:lnTo>
                <a:lnTo>
                  <a:pt x="929398" y="3414"/>
                </a:lnTo>
                <a:cubicBezTo>
                  <a:pt x="649998" y="1600"/>
                  <a:pt x="562912" y="-7471"/>
                  <a:pt x="428655" y="14300"/>
                </a:cubicBezTo>
                <a:cubicBezTo>
                  <a:pt x="294398" y="36071"/>
                  <a:pt x="192798" y="70542"/>
                  <a:pt x="123855" y="134042"/>
                </a:cubicBezTo>
                <a:cubicBezTo>
                  <a:pt x="54912" y="197542"/>
                  <a:pt x="33141" y="313657"/>
                  <a:pt x="14998" y="395300"/>
                </a:cubicBezTo>
                <a:cubicBezTo>
                  <a:pt x="-3145" y="476943"/>
                  <a:pt x="-6773" y="582172"/>
                  <a:pt x="14998" y="623900"/>
                </a:cubicBezTo>
                <a:cubicBezTo>
                  <a:pt x="36769" y="665628"/>
                  <a:pt x="87570" y="642043"/>
                  <a:pt x="145627" y="645671"/>
                </a:cubicBezTo>
                <a:cubicBezTo>
                  <a:pt x="203684" y="649299"/>
                  <a:pt x="283512" y="647485"/>
                  <a:pt x="363341" y="645671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igura a mano libera: forma 32">
            <a:extLst>
              <a:ext uri="{FF2B5EF4-FFF2-40B4-BE49-F238E27FC236}">
                <a16:creationId xmlns:a16="http://schemas.microsoft.com/office/drawing/2014/main" id="{40F6238E-0927-4E08-88C7-1DF459EC413B}"/>
              </a:ext>
            </a:extLst>
          </p:cNvPr>
          <p:cNvSpPr/>
          <p:nvPr/>
        </p:nvSpPr>
        <p:spPr>
          <a:xfrm>
            <a:off x="7111048" y="3254829"/>
            <a:ext cx="508952" cy="1371600"/>
          </a:xfrm>
          <a:custGeom>
            <a:avLst/>
            <a:gdLst>
              <a:gd name="connsiteX0" fmla="*/ 29981 w 508952"/>
              <a:gd name="connsiteY0" fmla="*/ 0 h 1371600"/>
              <a:gd name="connsiteX1" fmla="*/ 51752 w 508952"/>
              <a:gd name="connsiteY1" fmla="*/ 805542 h 1371600"/>
              <a:gd name="connsiteX2" fmla="*/ 508952 w 508952"/>
              <a:gd name="connsiteY2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952" h="1371600">
                <a:moveTo>
                  <a:pt x="29981" y="0"/>
                </a:moveTo>
                <a:cubicBezTo>
                  <a:pt x="952" y="288471"/>
                  <a:pt x="-28077" y="576942"/>
                  <a:pt x="51752" y="805542"/>
                </a:cubicBezTo>
                <a:cubicBezTo>
                  <a:pt x="131581" y="1034142"/>
                  <a:pt x="320266" y="1202871"/>
                  <a:pt x="508952" y="137160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igura a mano libera: forma 33">
            <a:extLst>
              <a:ext uri="{FF2B5EF4-FFF2-40B4-BE49-F238E27FC236}">
                <a16:creationId xmlns:a16="http://schemas.microsoft.com/office/drawing/2014/main" id="{7D9F39D8-2C6F-47AF-96C8-677F7A20096D}"/>
              </a:ext>
            </a:extLst>
          </p:cNvPr>
          <p:cNvSpPr/>
          <p:nvPr/>
        </p:nvSpPr>
        <p:spPr>
          <a:xfrm>
            <a:off x="7248950" y="3888825"/>
            <a:ext cx="469021" cy="530775"/>
          </a:xfrm>
          <a:custGeom>
            <a:avLst/>
            <a:gdLst>
              <a:gd name="connsiteX0" fmla="*/ 469021 w 469021"/>
              <a:gd name="connsiteY0" fmla="*/ 149775 h 530775"/>
              <a:gd name="connsiteX1" fmla="*/ 240421 w 469021"/>
              <a:gd name="connsiteY1" fmla="*/ 19146 h 530775"/>
              <a:gd name="connsiteX2" fmla="*/ 33593 w 469021"/>
              <a:gd name="connsiteY2" fmla="*/ 19146 h 530775"/>
              <a:gd name="connsiteX3" fmla="*/ 936 w 469021"/>
              <a:gd name="connsiteY3" fmla="*/ 193318 h 530775"/>
              <a:gd name="connsiteX4" fmla="*/ 22707 w 469021"/>
              <a:gd name="connsiteY4" fmla="*/ 367489 h 530775"/>
              <a:gd name="connsiteX5" fmla="*/ 153336 w 469021"/>
              <a:gd name="connsiteY5" fmla="*/ 530775 h 53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9021" h="530775">
                <a:moveTo>
                  <a:pt x="469021" y="149775"/>
                </a:moveTo>
                <a:cubicBezTo>
                  <a:pt x="391006" y="95346"/>
                  <a:pt x="312992" y="40917"/>
                  <a:pt x="240421" y="19146"/>
                </a:cubicBezTo>
                <a:cubicBezTo>
                  <a:pt x="167850" y="-2626"/>
                  <a:pt x="73507" y="-9883"/>
                  <a:pt x="33593" y="19146"/>
                </a:cubicBezTo>
                <a:cubicBezTo>
                  <a:pt x="-6321" y="48175"/>
                  <a:pt x="2750" y="135261"/>
                  <a:pt x="936" y="193318"/>
                </a:cubicBezTo>
                <a:cubicBezTo>
                  <a:pt x="-878" y="251375"/>
                  <a:pt x="-2693" y="311246"/>
                  <a:pt x="22707" y="367489"/>
                </a:cubicBezTo>
                <a:cubicBezTo>
                  <a:pt x="48107" y="423732"/>
                  <a:pt x="100721" y="477253"/>
                  <a:pt x="153336" y="53077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47B9D52E-8667-4F35-BDB4-C1AB3E5D0673}"/>
              </a:ext>
            </a:extLst>
          </p:cNvPr>
          <p:cNvSpPr/>
          <p:nvPr/>
        </p:nvSpPr>
        <p:spPr>
          <a:xfrm>
            <a:off x="1922313" y="5129821"/>
            <a:ext cx="425389" cy="36063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" name="Oggetto 36">
            <a:extLst>
              <a:ext uri="{FF2B5EF4-FFF2-40B4-BE49-F238E27FC236}">
                <a16:creationId xmlns:a16="http://schemas.microsoft.com/office/drawing/2014/main" id="{29B99B09-4861-402E-B7E7-FD50A529C0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407489"/>
              </p:ext>
            </p:extLst>
          </p:nvPr>
        </p:nvGraphicFramePr>
        <p:xfrm>
          <a:off x="6847115" y="5292023"/>
          <a:ext cx="2775856" cy="879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523880" imgH="482400" progId="Equation.DSMT4">
                  <p:embed/>
                </p:oleObj>
              </mc:Choice>
              <mc:Fallback>
                <p:oleObj name="Equation" r:id="rId20" imgW="1523880" imgH="48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7115" y="5292023"/>
                        <a:ext cx="2775856" cy="8796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Figura a mano libera: forma 37">
            <a:extLst>
              <a:ext uri="{FF2B5EF4-FFF2-40B4-BE49-F238E27FC236}">
                <a16:creationId xmlns:a16="http://schemas.microsoft.com/office/drawing/2014/main" id="{65C319A7-B431-4801-BBFE-75F6EC89E79B}"/>
              </a:ext>
            </a:extLst>
          </p:cNvPr>
          <p:cNvSpPr/>
          <p:nvPr/>
        </p:nvSpPr>
        <p:spPr>
          <a:xfrm>
            <a:off x="119743" y="3581400"/>
            <a:ext cx="11745686" cy="1873591"/>
          </a:xfrm>
          <a:custGeom>
            <a:avLst/>
            <a:gdLst>
              <a:gd name="connsiteX0" fmla="*/ 0 w 11745686"/>
              <a:gd name="connsiteY0" fmla="*/ 0 h 1873591"/>
              <a:gd name="connsiteX1" fmla="*/ 2090057 w 11745686"/>
              <a:gd name="connsiteY1" fmla="*/ 10886 h 1873591"/>
              <a:gd name="connsiteX2" fmla="*/ 4517571 w 11745686"/>
              <a:gd name="connsiteY2" fmla="*/ 65314 h 1873591"/>
              <a:gd name="connsiteX3" fmla="*/ 5573486 w 11745686"/>
              <a:gd name="connsiteY3" fmla="*/ 304800 h 1873591"/>
              <a:gd name="connsiteX4" fmla="*/ 6498771 w 11745686"/>
              <a:gd name="connsiteY4" fmla="*/ 957943 h 1873591"/>
              <a:gd name="connsiteX5" fmla="*/ 7620000 w 11745686"/>
              <a:gd name="connsiteY5" fmla="*/ 1447800 h 1873591"/>
              <a:gd name="connsiteX6" fmla="*/ 8414657 w 11745686"/>
              <a:gd name="connsiteY6" fmla="*/ 1578429 h 1873591"/>
              <a:gd name="connsiteX7" fmla="*/ 9622971 w 11745686"/>
              <a:gd name="connsiteY7" fmla="*/ 1828800 h 1873591"/>
              <a:gd name="connsiteX8" fmla="*/ 11745686 w 11745686"/>
              <a:gd name="connsiteY8" fmla="*/ 1872343 h 187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5686" h="1873591">
                <a:moveTo>
                  <a:pt x="0" y="0"/>
                </a:moveTo>
                <a:lnTo>
                  <a:pt x="2090057" y="10886"/>
                </a:lnTo>
                <a:cubicBezTo>
                  <a:pt x="2842985" y="21772"/>
                  <a:pt x="3937000" y="16328"/>
                  <a:pt x="4517571" y="65314"/>
                </a:cubicBezTo>
                <a:cubicBezTo>
                  <a:pt x="5098142" y="114300"/>
                  <a:pt x="5243286" y="156029"/>
                  <a:pt x="5573486" y="304800"/>
                </a:cubicBezTo>
                <a:cubicBezTo>
                  <a:pt x="5903686" y="453571"/>
                  <a:pt x="6157685" y="767443"/>
                  <a:pt x="6498771" y="957943"/>
                </a:cubicBezTo>
                <a:cubicBezTo>
                  <a:pt x="6839857" y="1148443"/>
                  <a:pt x="7300686" y="1344386"/>
                  <a:pt x="7620000" y="1447800"/>
                </a:cubicBezTo>
                <a:cubicBezTo>
                  <a:pt x="7939314" y="1551214"/>
                  <a:pt x="8080829" y="1514929"/>
                  <a:pt x="8414657" y="1578429"/>
                </a:cubicBezTo>
                <a:cubicBezTo>
                  <a:pt x="8748486" y="1641929"/>
                  <a:pt x="9067800" y="1779814"/>
                  <a:pt x="9622971" y="1828800"/>
                </a:cubicBezTo>
                <a:cubicBezTo>
                  <a:pt x="10178142" y="1877786"/>
                  <a:pt x="10961914" y="1875064"/>
                  <a:pt x="11745686" y="1872343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4" grpId="0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3FBD99-07A2-475F-83A5-C0FF4765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914" y="136525"/>
            <a:ext cx="10515600" cy="662397"/>
          </a:xfrm>
        </p:spPr>
        <p:txBody>
          <a:bodyPr/>
          <a:lstStyle/>
          <a:p>
            <a:r>
              <a:rPr lang="en-US" dirty="0"/>
              <a:t>Bias and supply currents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4F444E8-359E-4AB2-8C92-70594FB94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28A897-BAB9-40E4-8468-C181C0CCD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4EB6CEC-9276-4F31-BC13-78875B86A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77" y="1131717"/>
            <a:ext cx="4827905" cy="37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8C46D2E-C65C-485A-9540-0FC8674EDA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043083"/>
              </p:ext>
            </p:extLst>
          </p:nvPr>
        </p:nvGraphicFramePr>
        <p:xfrm>
          <a:off x="6357938" y="1636713"/>
          <a:ext cx="5362575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08080" imgH="863280" progId="Equation.DSMT4">
                  <p:embed/>
                </p:oleObj>
              </mc:Choice>
              <mc:Fallback>
                <p:oleObj name="Equation" r:id="rId3" imgW="2908080" imgH="863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1636713"/>
                        <a:ext cx="5362575" cy="1582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0E59281F-3692-4EF2-BBBF-BBF674329C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26277"/>
              </p:ext>
            </p:extLst>
          </p:nvPr>
        </p:nvGraphicFramePr>
        <p:xfrm>
          <a:off x="6683828" y="4031725"/>
          <a:ext cx="2486241" cy="549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28520" imgH="228600" progId="Equation.DSMT4">
                  <p:embed/>
                </p:oleObj>
              </mc:Choice>
              <mc:Fallback>
                <p:oleObj name="Equation" r:id="rId5" imgW="10285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18C46D2E-C65C-485A-9540-0FC8674EDA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828" y="4031725"/>
                        <a:ext cx="2486241" cy="5497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82A2393-546F-4EEB-8A12-BA825562532E}"/>
              </a:ext>
            </a:extLst>
          </p:cNvPr>
          <p:cNvSpPr txBox="1"/>
          <p:nvPr/>
        </p:nvSpPr>
        <p:spPr>
          <a:xfrm>
            <a:off x="6259967" y="3346803"/>
            <a:ext cx="429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simplify the design: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7256776-5EC9-4D83-BA9D-E080C5C2A484}"/>
              </a:ext>
            </a:extLst>
          </p:cNvPr>
          <p:cNvSpPr txBox="1"/>
          <p:nvPr/>
        </p:nvSpPr>
        <p:spPr>
          <a:xfrm>
            <a:off x="9860394" y="4075753"/>
            <a:ext cx="149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M8=M7</a:t>
            </a: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7C4868AA-A23B-43A5-9C45-467DC1C3C329}"/>
              </a:ext>
            </a:extLst>
          </p:cNvPr>
          <p:cNvSpPr/>
          <p:nvPr/>
        </p:nvSpPr>
        <p:spPr>
          <a:xfrm>
            <a:off x="9286445" y="4109752"/>
            <a:ext cx="442017" cy="42766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32D7694F-5E21-4AEB-8459-143383B7C6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61117"/>
              </p:ext>
            </p:extLst>
          </p:nvPr>
        </p:nvGraphicFramePr>
        <p:xfrm>
          <a:off x="1559819" y="5169524"/>
          <a:ext cx="8745789" cy="565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17560" imgH="228600" progId="Equation.DSMT4">
                  <p:embed/>
                </p:oleObj>
              </mc:Choice>
              <mc:Fallback>
                <p:oleObj name="Equation" r:id="rId7" imgW="351756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18C46D2E-C65C-485A-9540-0FC8674EDA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9819" y="5169524"/>
                        <a:ext cx="8745789" cy="565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35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Microsoft Office PowerPoint</Application>
  <PresentationFormat>Widescreen</PresentationFormat>
  <Paragraphs>113</Paragraphs>
  <Slides>15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Tema di Office</vt:lpstr>
      <vt:lpstr>Equation</vt:lpstr>
      <vt:lpstr>MathType 6.0 Equation</vt:lpstr>
      <vt:lpstr>Exercise: Opamp Design</vt:lpstr>
      <vt:lpstr>Offset specification</vt:lpstr>
      <vt:lpstr>Offset specification </vt:lpstr>
      <vt:lpstr>Offset specification</vt:lpstr>
      <vt:lpstr>GBW and phase margin</vt:lpstr>
      <vt:lpstr>Calculation of device aspect ratios</vt:lpstr>
      <vt:lpstr>Determination of M1, M3 and M5 size </vt:lpstr>
      <vt:lpstr>Determination of M6 and M7 size</vt:lpstr>
      <vt:lpstr>Bias and supply currents</vt:lpstr>
      <vt:lpstr>Final Design</vt:lpstr>
      <vt:lpstr>Check of initial hypothesis validity</vt:lpstr>
      <vt:lpstr>Other performance  parameters</vt:lpstr>
      <vt:lpstr>Test-Bench for frequency response</vt:lpstr>
      <vt:lpstr>Amplification from the inverting terminal to the output</vt:lpstr>
      <vt:lpstr>Difference between the gains measured from the inverting and non-inverting terminals for the op-amp that we have designed (from simulations)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533</cp:revision>
  <dcterms:created xsi:type="dcterms:W3CDTF">2015-02-03T16:10:37Z</dcterms:created>
  <dcterms:modified xsi:type="dcterms:W3CDTF">2023-11-19T19:00:08Z</dcterms:modified>
</cp:coreProperties>
</file>