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3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1DC"/>
    <a:srgbClr val="2C6FAE"/>
    <a:srgbClr val="21426D"/>
    <a:srgbClr val="EE9875"/>
    <a:srgbClr val="FCCE20"/>
    <a:srgbClr val="CC4D7B"/>
    <a:srgbClr val="EC8B2E"/>
    <a:srgbClr val="192145"/>
    <a:srgbClr val="F59C04"/>
    <a:srgbClr val="EE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it-IT" sz="1500" b="1" kern="1200" dirty="0">
                <a:solidFill>
                  <a:srgbClr val="192145"/>
                </a:solidFill>
                <a:latin typeface="Montserrat" pitchFamily="2" charset="77"/>
                <a:ea typeface="+mn-ea"/>
                <a:cs typeface="+mn-cs"/>
              </a:rPr>
              <a:t>CRESCITA % ANNUA</a:t>
            </a:r>
          </a:p>
        </c:rich>
      </c:tx>
      <c:layout>
        <c:manualLayout>
          <c:xMode val="edge"/>
          <c:yMode val="edge"/>
          <c:x val="0.32987978762403092"/>
          <c:y val="6.2900365371563363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2.1153827741629903E-2"/>
          <c:y val="0.2066794822593723"/>
          <c:w val="0.95769234451674001"/>
          <c:h val="0.66592533451666946"/>
        </c:manualLayout>
      </c:layout>
      <c:barChart>
        <c:barDir val="col"/>
        <c:grouping val="clustered"/>
        <c:varyColors val="0"/>
        <c:ser>
          <c:idx val="0"/>
          <c:order val="0"/>
          <c:tx>
            <c:v> 2021/2020</c:v>
          </c:tx>
          <c:spPr>
            <a:solidFill>
              <a:srgbClr val="2C6FAE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F27-0842-831C-CA656BEEE4A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6"/>
              <c:pt idx="0">
                <c:v>Dispositivi e sistemi</c:v>
              </c:pt>
              <c:pt idx="1">
                <c:v>Software e soluzioni ICT </c:v>
              </c:pt>
              <c:pt idx="2">
                <c:v>Servizi ICT</c:v>
              </c:pt>
              <c:pt idx="3">
                <c:v>Servizi di rete</c:v>
              </c:pt>
              <c:pt idx="4">
                <c:v>Contenuti e pubblicità digitale</c:v>
              </c:pt>
              <c:pt idx="5">
                <c:v>Totale mercato digitale</c:v>
              </c:pt>
            </c:strLit>
          </c:cat>
          <c:val>
            <c:numLit>
              <c:formatCode>General</c:formatCode>
              <c:ptCount val="6"/>
              <c:pt idx="0">
                <c:v>9.1322724357484342E-2</c:v>
              </c:pt>
              <c:pt idx="1">
                <c:v>7.9633678699511323E-2</c:v>
              </c:pt>
              <c:pt idx="2">
                <c:v>7.6408610169092839E-2</c:v>
              </c:pt>
              <c:pt idx="3">
                <c:v>-3.3308093562836372E-2</c:v>
              </c:pt>
              <c:pt idx="4">
                <c:v>8.6999482055312605E-2</c:v>
              </c:pt>
              <c:pt idx="5">
                <c:v>5.2888398018743787E-2</c:v>
              </c:pt>
            </c:numLit>
          </c:val>
          <c:extLst>
            <c:ext xmlns:c16="http://schemas.microsoft.com/office/drawing/2014/chart" uri="{C3380CC4-5D6E-409C-BE32-E72D297353CC}">
              <c16:uniqueId val="{00000002-FF27-0842-831C-CA656BEEE4AD}"/>
            </c:ext>
          </c:extLst>
        </c:ser>
        <c:ser>
          <c:idx val="1"/>
          <c:order val="1"/>
          <c:tx>
            <c:v> 2022/2021</c:v>
          </c:tx>
          <c:spPr>
            <a:solidFill>
              <a:srgbClr val="B0D1DC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F27-0842-831C-CA656BEEE4A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6"/>
              <c:pt idx="0">
                <c:v>Dispositivi e sistemi</c:v>
              </c:pt>
              <c:pt idx="1">
                <c:v>Software e soluzioni ICT </c:v>
              </c:pt>
              <c:pt idx="2">
                <c:v>Servizi ICT</c:v>
              </c:pt>
              <c:pt idx="3">
                <c:v>Servizi di rete</c:v>
              </c:pt>
              <c:pt idx="4">
                <c:v>Contenuti e pubblicità digitale</c:v>
              </c:pt>
              <c:pt idx="5">
                <c:v>Totale mercato digitale</c:v>
              </c:pt>
            </c:strLit>
          </c:cat>
          <c:val>
            <c:numLit>
              <c:formatCode>General</c:formatCode>
              <c:ptCount val="6"/>
              <c:pt idx="0">
                <c:v>-1.0030675457234572E-2</c:v>
              </c:pt>
              <c:pt idx="1">
                <c:v>6.1533279777979955E-2</c:v>
              </c:pt>
              <c:pt idx="2">
                <c:v>8.4766301028285307E-2</c:v>
              </c:pt>
              <c:pt idx="3">
                <c:v>-2.6698068359490623E-2</c:v>
              </c:pt>
              <c:pt idx="4">
                <c:v>6.2673587694635824E-2</c:v>
              </c:pt>
              <c:pt idx="5">
                <c:v>2.3898296346135162E-2</c:v>
              </c:pt>
            </c:numLit>
          </c:val>
          <c:extLst>
            <c:ext xmlns:c16="http://schemas.microsoft.com/office/drawing/2014/chart" uri="{C3380CC4-5D6E-409C-BE32-E72D297353CC}">
              <c16:uniqueId val="{00000005-FF27-0842-831C-CA656BEEE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33957343"/>
        <c:axId val="1933954463"/>
      </c:barChart>
      <c:valAx>
        <c:axId val="1933954463"/>
        <c:scaling>
          <c:orientation val="minMax"/>
        </c:scaling>
        <c:delete val="1"/>
        <c:axPos val="l"/>
        <c:numFmt formatCode="#,000%" sourceLinked="0"/>
        <c:majorTickMark val="out"/>
        <c:minorTickMark val="none"/>
        <c:tickLblPos val="nextTo"/>
        <c:crossAx val="1933957343"/>
        <c:crosses val="autoZero"/>
        <c:crossBetween val="between"/>
      </c:valAx>
      <c:catAx>
        <c:axId val="193395734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>
              <a:defRPr sz="900"/>
            </a:pPr>
            <a:endParaRPr lang="it-IT"/>
          </a:p>
        </c:txPr>
        <c:crossAx val="1933954463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200" b="0" i="0" u="none" strike="noStrike" kern="1200" baseline="0">
          <a:solidFill>
            <a:srgbClr val="000000"/>
          </a:solidFill>
          <a:latin typeface="Montserrat" pitchFamily="2" charset="77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500" b="1">
                <a:solidFill>
                  <a:srgbClr val="192145"/>
                </a:solidFill>
              </a:defRPr>
            </a:pPr>
            <a:r>
              <a:rPr lang="it-IT" sz="1500" b="1" dirty="0">
                <a:solidFill>
                  <a:srgbClr val="192145"/>
                </a:solidFill>
              </a:rPr>
              <a:t>CRESCITA % ANNNUA</a:t>
            </a:r>
          </a:p>
        </c:rich>
      </c:tx>
      <c:layout>
        <c:manualLayout>
          <c:xMode val="edge"/>
          <c:yMode val="edge"/>
          <c:x val="0.33098709679758159"/>
          <c:y val="0.13739337849953975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2.9524153833934832E-2"/>
          <c:y val="0.20667926398778505"/>
          <c:w val="0.96517176751759759"/>
          <c:h val="0.5940813648212685"/>
        </c:manualLayout>
      </c:layout>
      <c:barChart>
        <c:barDir val="col"/>
        <c:grouping val="clustered"/>
        <c:varyColors val="0"/>
        <c:ser>
          <c:idx val="0"/>
          <c:order val="0"/>
          <c:tx>
            <c:v> 2021/2020</c:v>
          </c:tx>
          <c:spPr>
            <a:solidFill>
              <a:srgbClr val="2C6FA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9E-714C-B7EE-62557A1E462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9E-714C-B7EE-62557A1E462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9E-714C-B7EE-62557A1E4626}"/>
              </c:ext>
            </c:extLst>
          </c:dPt>
          <c:dLbls>
            <c:dLbl>
              <c:idx val="0"/>
              <c:layout>
                <c:manualLayout>
                  <c:x val="-5.9584169725243885E-3"/>
                  <c:y val="9.00681622011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9E-714C-B7EE-62557A1E4626}"/>
                </c:ext>
              </c:extLst>
            </c:dLbl>
            <c:dLbl>
              <c:idx val="4"/>
              <c:layout>
                <c:manualLayout>
                  <c:x val="-1.9938286882614786E-4"/>
                  <c:y val="-1.3538713846958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9E-714C-B7EE-62557A1E462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Nord Ovest</c:v>
              </c:pt>
              <c:pt idx="1">
                <c:v>Nord Est</c:v>
              </c:pt>
              <c:pt idx="2">
                <c:v>Centro</c:v>
              </c:pt>
              <c:pt idx="3">
                <c:v>Sud e Isole</c:v>
              </c:pt>
              <c:pt idx="4">
                <c:v>Totale mercato digitale</c:v>
              </c:pt>
            </c:strLit>
          </c:cat>
          <c:val>
            <c:numLit>
              <c:formatCode>General</c:formatCode>
              <c:ptCount val="5"/>
              <c:pt idx="0">
                <c:v>6.2070017073810213E-2</c:v>
              </c:pt>
              <c:pt idx="1">
                <c:v>5.3216375476492939E-2</c:v>
              </c:pt>
              <c:pt idx="2">
                <c:v>4.8504207449113323E-2</c:v>
              </c:pt>
              <c:pt idx="3">
                <c:v>4.1736822840409804E-2</c:v>
              </c:pt>
              <c:pt idx="4">
                <c:v>5.2888398018743787E-2</c:v>
              </c:pt>
            </c:numLit>
          </c:val>
          <c:extLst>
            <c:ext xmlns:c16="http://schemas.microsoft.com/office/drawing/2014/chart" uri="{C3380CC4-5D6E-409C-BE32-E72D297353CC}">
              <c16:uniqueId val="{00000004-339E-714C-B7EE-62557A1E4626}"/>
            </c:ext>
          </c:extLst>
        </c:ser>
        <c:ser>
          <c:idx val="1"/>
          <c:order val="1"/>
          <c:tx>
            <c:v> 2022/2021</c:v>
          </c:tx>
          <c:spPr>
            <a:solidFill>
              <a:srgbClr val="B0D1DC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39E-714C-B7EE-62557A1E462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Nord Ovest</c:v>
              </c:pt>
              <c:pt idx="1">
                <c:v>Nord Est</c:v>
              </c:pt>
              <c:pt idx="2">
                <c:v>Centro</c:v>
              </c:pt>
              <c:pt idx="3">
                <c:v>Sud e Isole</c:v>
              </c:pt>
              <c:pt idx="4">
                <c:v>Totale mercato digitale</c:v>
              </c:pt>
            </c:strLit>
          </c:cat>
          <c:val>
            <c:numLit>
              <c:formatCode>General</c:formatCode>
              <c:ptCount val="5"/>
              <c:pt idx="0">
                <c:v>3.1646763489384E-2</c:v>
              </c:pt>
              <c:pt idx="1">
                <c:v>1.6808385555777017E-2</c:v>
              </c:pt>
              <c:pt idx="2">
                <c:v>3.2596346624002681E-2</c:v>
              </c:pt>
              <c:pt idx="3">
                <c:v>5.043584648993793E-3</c:v>
              </c:pt>
              <c:pt idx="4">
                <c:v>2.3898296346135162E-2</c:v>
              </c:pt>
            </c:numLit>
          </c:val>
          <c:extLst>
            <c:ext xmlns:c16="http://schemas.microsoft.com/office/drawing/2014/chart" uri="{C3380CC4-5D6E-409C-BE32-E72D297353CC}">
              <c16:uniqueId val="{00000007-339E-714C-B7EE-62557A1E4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35128239"/>
        <c:axId val="1938652831"/>
      </c:barChart>
      <c:valAx>
        <c:axId val="1938652831"/>
        <c:scaling>
          <c:orientation val="minMax"/>
        </c:scaling>
        <c:delete val="1"/>
        <c:axPos val="l"/>
        <c:numFmt formatCode="#,000%" sourceLinked="0"/>
        <c:majorTickMark val="out"/>
        <c:minorTickMark val="none"/>
        <c:tickLblPos val="nextTo"/>
        <c:crossAx val="1935128239"/>
        <c:crosses val="autoZero"/>
        <c:crossBetween val="between"/>
      </c:valAx>
      <c:catAx>
        <c:axId val="193512823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crossAx val="193865283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it-IT"/>
          </a:p>
        </c:txPr>
      </c:legendEntry>
      <c:layout>
        <c:manualLayout>
          <c:xMode val="edge"/>
          <c:yMode val="edge"/>
          <c:x val="0.35839515575427189"/>
          <c:y val="0.88239548114974609"/>
          <c:w val="0.42551303189499734"/>
          <c:h val="4.4192401680716337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900" b="0" i="0" u="none" strike="noStrike" kern="1200" baseline="0">
          <a:solidFill>
            <a:srgbClr val="000000"/>
          </a:solidFill>
          <a:latin typeface="Montserrat" pitchFamily="2" charset="77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it-IT" sz="1500" b="1" i="0" u="none" strike="noStrike" kern="1200" baseline="0" dirty="0">
                <a:solidFill>
                  <a:srgbClr val="192145"/>
                </a:solidFill>
                <a:latin typeface="Montserrat" pitchFamily="2" charset="77"/>
                <a:ea typeface="+mn-ea"/>
                <a:cs typeface="+mn-cs"/>
              </a:rPr>
              <a:t>CRESCITA % ANNNUA</a:t>
            </a:r>
          </a:p>
        </c:rich>
      </c:tx>
      <c:layout>
        <c:manualLayout>
          <c:xMode val="edge"/>
          <c:yMode val="edge"/>
          <c:x val="0.37284102132803493"/>
          <c:y val="4.038450938265075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5398698920961393"/>
          <c:w val="0.9810831585547064"/>
          <c:h val="0.61536571440293986"/>
        </c:manualLayout>
      </c:layout>
      <c:barChart>
        <c:barDir val="col"/>
        <c:grouping val="clustered"/>
        <c:varyColors val="0"/>
        <c:ser>
          <c:idx val="0"/>
          <c:order val="0"/>
          <c:tx>
            <c:v> 2021/2020</c:v>
          </c:tx>
          <c:spPr>
            <a:solidFill>
              <a:srgbClr val="2C6FA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6D8-5A43-85FD-50416C399FE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D8-5A43-85FD-50416C399FE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6D8-5A43-85FD-50416C399FEF}"/>
              </c:ext>
            </c:extLst>
          </c:dPt>
          <c:dLbls>
            <c:dLbl>
              <c:idx val="0"/>
              <c:layout>
                <c:manualLayout>
                  <c:x val="2.0354580237085715E-3"/>
                  <c:y val="1.09833143516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D8-5A43-85FD-50416C399FEF}"/>
                </c:ext>
              </c:extLst>
            </c:dLbl>
            <c:dLbl>
              <c:idx val="4"/>
              <c:layout>
                <c:manualLayout>
                  <c:x val="-4.1108523966274513E-3"/>
                  <c:y val="-6.9758130168174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D8-5A43-85FD-50416C399F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9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Lit>
              <c:ptCount val="6"/>
              <c:pt idx="0">
                <c:v>Altri Servizi 
(system integration, formazione)</c:v>
              </c:pt>
              <c:pt idx="1">
                <c:v>Servizi MSS e Cloud</c:v>
              </c:pt>
              <c:pt idx="2">
                <c:v>Security Software</c:v>
              </c:pt>
              <c:pt idx="3">
                <c:v>Security Hardware</c:v>
              </c:pt>
              <c:pt idx="4">
                <c:v>Consulenza</c:v>
              </c:pt>
              <c:pt idx="5">
                <c:v>Totale Cybersicurezza</c:v>
              </c:pt>
            </c:strLit>
          </c:cat>
          <c:val>
            <c:numLit>
              <c:formatCode>General</c:formatCode>
              <c:ptCount val="6"/>
              <c:pt idx="0">
                <c:v>0.12694543408963077</c:v>
              </c:pt>
              <c:pt idx="1">
                <c:v>0.16764758337792052</c:v>
              </c:pt>
              <c:pt idx="2">
                <c:v>0.1083591331269349</c:v>
              </c:pt>
              <c:pt idx="3">
                <c:v>9.8635886673662077E-2</c:v>
              </c:pt>
              <c:pt idx="4">
                <c:v>0.13089005235602102</c:v>
              </c:pt>
              <c:pt idx="5">
                <c:v>0.13986665710803647</c:v>
              </c:pt>
            </c:numLit>
          </c:val>
          <c:extLst>
            <c:ext xmlns:c16="http://schemas.microsoft.com/office/drawing/2014/chart" uri="{C3380CC4-5D6E-409C-BE32-E72D297353CC}">
              <c16:uniqueId val="{00000004-96D8-5A43-85FD-50416C399FEF}"/>
            </c:ext>
          </c:extLst>
        </c:ser>
        <c:ser>
          <c:idx val="1"/>
          <c:order val="1"/>
          <c:tx>
            <c:v> 2022/2021</c:v>
          </c:tx>
          <c:spPr>
            <a:solidFill>
              <a:srgbClr val="B0D1DC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6D8-5A43-85FD-50416C399FEF}"/>
              </c:ext>
            </c:extLst>
          </c:dPt>
          <c:dLbls>
            <c:dLbl>
              <c:idx val="0"/>
              <c:layout>
                <c:manualLayout>
                  <c:x val="4.2947859945337858E-3"/>
                  <c:y val="-5.36674113316616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D8-5A43-85FD-50416C399FEF}"/>
                </c:ext>
              </c:extLst>
            </c:dLbl>
            <c:dLbl>
              <c:idx val="5"/>
              <c:layout>
                <c:manualLayout>
                  <c:x val="-2.1497602021457699E-3"/>
                  <c:y val="-7.1971250223873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D8-5A43-85FD-50416C399F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9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Lit>
              <c:ptCount val="6"/>
              <c:pt idx="0">
                <c:v>Altri Servizi 
(system integration, formazione)</c:v>
              </c:pt>
              <c:pt idx="1">
                <c:v>Servizi MSS e Cloud</c:v>
              </c:pt>
              <c:pt idx="2">
                <c:v>Security Software</c:v>
              </c:pt>
              <c:pt idx="3">
                <c:v>Security Hardware</c:v>
              </c:pt>
              <c:pt idx="4">
                <c:v>Consulenza</c:v>
              </c:pt>
              <c:pt idx="5">
                <c:v>Totale Cybersicurezza</c:v>
              </c:pt>
            </c:strLit>
          </c:cat>
          <c:val>
            <c:numLit>
              <c:formatCode>General</c:formatCode>
              <c:ptCount val="6"/>
              <c:pt idx="0">
                <c:v>0.1264559068219635</c:v>
              </c:pt>
              <c:pt idx="1">
                <c:v>0.18222086451809982</c:v>
              </c:pt>
              <c:pt idx="2">
                <c:v>0.13128491620111737</c:v>
              </c:pt>
              <c:pt idx="3">
                <c:v>9.7421203438395443E-2</c:v>
              </c:pt>
              <c:pt idx="4">
                <c:v>0.12962962962962954</c:v>
              </c:pt>
              <c:pt idx="5">
                <c:v>0.14811320754716961</c:v>
              </c:pt>
            </c:numLit>
          </c:val>
          <c:extLst>
            <c:ext xmlns:c16="http://schemas.microsoft.com/office/drawing/2014/chart" uri="{C3380CC4-5D6E-409C-BE32-E72D297353CC}">
              <c16:uniqueId val="{00000007-96D8-5A43-85FD-50416C399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11198991"/>
        <c:axId val="1911200431"/>
      </c:barChart>
      <c:valAx>
        <c:axId val="1911200431"/>
        <c:scaling>
          <c:orientation val="minMax"/>
        </c:scaling>
        <c:delete val="1"/>
        <c:axPos val="l"/>
        <c:numFmt formatCode="#,000%" sourceLinked="0"/>
        <c:majorTickMark val="out"/>
        <c:minorTickMark val="none"/>
        <c:tickLblPos val="nextTo"/>
        <c:crossAx val="1911198991"/>
        <c:crosses val="autoZero"/>
        <c:crossBetween val="between"/>
      </c:valAx>
      <c:catAx>
        <c:axId val="191119899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>
              <a:defRPr sz="900"/>
            </a:pPr>
            <a:endParaRPr lang="it-IT"/>
          </a:p>
        </c:txPr>
        <c:crossAx val="191120043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7881463230206616"/>
          <c:y val="0.93254539289724148"/>
          <c:w val="0.42948637741226631"/>
          <c:h val="6.452725994082149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330" b="0" i="0" u="none" strike="noStrike" kern="1200" baseline="0">
          <a:solidFill>
            <a:srgbClr val="000000"/>
          </a:solidFill>
          <a:latin typeface="Montserrat" pitchFamily="2" charset="77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it-IT" sz="1600" b="1" dirty="0">
                <a:solidFill>
                  <a:srgbClr val="192145"/>
                </a:solidFill>
              </a:rPr>
              <a:t>SCENARI DI IMPATTO DEL PNRR</a:t>
            </a:r>
          </a:p>
        </c:rich>
      </c:tx>
      <c:layout>
        <c:manualLayout>
          <c:xMode val="edge"/>
          <c:yMode val="edge"/>
          <c:x val="0.38461296617801982"/>
          <c:y val="7.8622088207969135E-2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Scenario attuale</c:v>
          </c:tx>
          <c:spPr>
            <a:solidFill>
              <a:srgbClr val="2C6FAE"/>
            </a:solidFill>
            <a:ln>
              <a:noFill/>
            </a:ln>
          </c:spPr>
          <c:invertIfNegative val="0"/>
          <c:dLbls>
            <c:numFmt formatCode="#,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Lit>
              <c:formatCode>General</c:formatCode>
              <c:ptCount val="5"/>
              <c:pt idx="0">
                <c:v>2022</c:v>
              </c:pt>
              <c:pt idx="1">
                <c:v>2023</c:v>
              </c:pt>
              <c:pt idx="2">
                <c:v>2024</c:v>
              </c:pt>
              <c:pt idx="3">
                <c:v>2025</c:v>
              </c:pt>
              <c:pt idx="4">
                <c:v>2026</c:v>
              </c:pt>
            </c:numLit>
          </c:cat>
          <c:val>
            <c:numLit>
              <c:formatCode>General</c:formatCode>
              <c:ptCount val="5"/>
              <c:pt idx="0">
                <c:v>741</c:v>
              </c:pt>
              <c:pt idx="1">
                <c:v>1225</c:v>
              </c:pt>
              <c:pt idx="2">
                <c:v>1793</c:v>
              </c:pt>
              <c:pt idx="3">
                <c:v>2400</c:v>
              </c:pt>
              <c:pt idx="4">
                <c:v>2680</c:v>
              </c:pt>
            </c:numLit>
          </c:val>
          <c:extLst>
            <c:ext xmlns:c16="http://schemas.microsoft.com/office/drawing/2014/chart" uri="{C3380CC4-5D6E-409C-BE32-E72D297353CC}">
              <c16:uniqueId val="{00000000-B4C5-E341-9997-26F5CC368AFD}"/>
            </c:ext>
          </c:extLst>
        </c:ser>
        <c:ser>
          <c:idx val="1"/>
          <c:order val="1"/>
          <c:tx>
            <c:v>Scenario ottimistico</c:v>
          </c:tx>
          <c:spPr>
            <a:solidFill>
              <a:srgbClr val="B0D1DC"/>
            </a:solidFill>
            <a:ln>
              <a:noFill/>
            </a:ln>
          </c:spPr>
          <c:invertIfNegative val="0"/>
          <c:dLbls>
            <c:numFmt formatCode="#,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Lit>
              <c:formatCode>General</c:formatCode>
              <c:ptCount val="5"/>
              <c:pt idx="0">
                <c:v>2022</c:v>
              </c:pt>
              <c:pt idx="1">
                <c:v>2023</c:v>
              </c:pt>
              <c:pt idx="2">
                <c:v>2024</c:v>
              </c:pt>
              <c:pt idx="3">
                <c:v>2025</c:v>
              </c:pt>
              <c:pt idx="4">
                <c:v>2026</c:v>
              </c:pt>
            </c:numLit>
          </c:cat>
          <c:val>
            <c:numLit>
              <c:formatCode>General</c:formatCode>
              <c:ptCount val="5"/>
              <c:pt idx="0">
                <c:v>741</c:v>
              </c:pt>
              <c:pt idx="1">
                <c:v>2084</c:v>
              </c:pt>
              <c:pt idx="2">
                <c:v>3080</c:v>
              </c:pt>
              <c:pt idx="3">
                <c:v>3384</c:v>
              </c:pt>
              <c:pt idx="4">
                <c:v>3500</c:v>
              </c:pt>
            </c:numLit>
          </c:val>
          <c:extLst>
            <c:ext xmlns:c16="http://schemas.microsoft.com/office/drawing/2014/chart" uri="{C3380CC4-5D6E-409C-BE32-E72D297353CC}">
              <c16:uniqueId val="{00000001-B4C5-E341-9997-26F5CC368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798744"/>
        <c:axId val="418800544"/>
      </c:barChart>
      <c:valAx>
        <c:axId val="41880054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418798744"/>
        <c:crosses val="autoZero"/>
        <c:crossBetween val="between"/>
      </c:valAx>
      <c:catAx>
        <c:axId val="418798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41880054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egendEntry>
        <c:idx val="1"/>
        <c:txPr>
          <a:bodyPr/>
          <a:lstStyle/>
          <a:p>
            <a:pPr>
              <a:defRPr sz="1100"/>
            </a:pPr>
            <a:endParaRPr lang="it-IT"/>
          </a:p>
        </c:txPr>
      </c:legendEntry>
      <c:overlay val="0"/>
      <c:spPr>
        <a:noFill/>
        <a:ln>
          <a:noFill/>
        </a:ln>
      </c:spPr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it-IT" sz="1000" b="0" i="0" u="none" strike="noStrike" kern="1200" baseline="0">
          <a:solidFill>
            <a:srgbClr val="000000"/>
          </a:solidFill>
          <a:latin typeface="Montserrat" pitchFamily="2" charset="77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7AEB-7BC5-3E46-82BC-34CEBC949C82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3AACB-369C-804D-A3FB-1F055F2212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50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01C35-5134-E4C0-EA4D-B39E30571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92B829-0370-3037-FB53-998793FF5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38F48A-A11E-94B6-DF38-4889128E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311732-5AB5-9FE6-70D6-2A785396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3F017-F855-E7E6-CE8A-82F129AB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08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bg>
      <p:bgPr>
        <a:solidFill>
          <a:srgbClr val="19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9BDCA8B-0D47-4A48-942E-9CB7BF91B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9" b="17272"/>
          <a:stretch/>
        </p:blipFill>
        <p:spPr>
          <a:xfrm>
            <a:off x="363255" y="1"/>
            <a:ext cx="2642992" cy="6858000"/>
          </a:xfrm>
          <a:prstGeom prst="rect">
            <a:avLst/>
          </a:prstGeom>
        </p:spPr>
      </p:pic>
      <p:pic>
        <p:nvPicPr>
          <p:cNvPr id="3" name="Immagine 2" descr="Immagine che contiene testo, grafica, Carattere, schermata&#10;&#10;Descrizione generata automaticamente">
            <a:extLst>
              <a:ext uri="{FF2B5EF4-FFF2-40B4-BE49-F238E27FC236}">
                <a16:creationId xmlns:a16="http://schemas.microsoft.com/office/drawing/2014/main" id="{AC6D0331-0AAE-5D41-9902-3957270CF1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uota">
    <p:bg>
      <p:bgPr>
        <a:solidFill>
          <a:srgbClr val="19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9BDCA8B-0D47-4A48-942E-9CB7BF91B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9" b="17272"/>
          <a:stretch/>
        </p:blipFill>
        <p:spPr>
          <a:xfrm>
            <a:off x="363255" y="1"/>
            <a:ext cx="2642992" cy="6858000"/>
          </a:xfrm>
          <a:prstGeom prst="rect">
            <a:avLst/>
          </a:prstGeom>
        </p:spPr>
      </p:pic>
      <p:pic>
        <p:nvPicPr>
          <p:cNvPr id="5" name="Immagine 4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E01190D0-AA62-3C4A-9897-2FBFCBDB6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0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90C55-78D4-D61F-FE1D-5037199A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2989E-5D53-6461-1B31-99AD121A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3BAC63-6BDD-E193-636F-91CA2DE8B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327E87-EDA3-F6BF-C0BB-B1578E0B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C7ADDA-4A75-90DD-7503-FA41239D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1F724F-53B2-012D-38C0-E912BE05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64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D1A5C-A812-750A-0E06-BEA66F35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6030858-0EC9-3266-CB85-15166EB3D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F07CF0-A360-F852-187C-FA738A3F8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E753AA-1172-5E67-6ACD-88892E1C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720B57-8545-5B6B-E0EB-654701B6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970A4D-3DE1-C11E-E4B1-D684A2AC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98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C9348-F8B5-DA40-7CB9-4254858A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1CCD91-0BEF-1F0C-A314-E87640D1C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734684-F368-C3F1-8410-A66E5D4F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E50056-D56F-DB37-81F8-FFE94EB0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A07257-645D-C6DD-9C91-374425E3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49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21BD06-2D83-4421-47F3-21AB88899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F5EE34-E7F0-12D3-BE53-66829E25D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970463-BE7B-A4FA-B942-36A824D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762A28-6546-9C1D-B4DF-D5A99554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E1BB7D-D493-476B-5DB5-69B8E45F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70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EB118-B00C-3D28-5083-46B9EA05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44DDDA-7DAA-8E46-0C5E-E901AEAB8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F0C799-8A4F-410B-FA87-6B4F0CD1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EFA00A-6E78-5591-7A7C-5CB87265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7A0FC6-1D58-EA6A-AB1E-2A5C1896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79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250F5-6CE0-72E4-CEEF-B48610B0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50677B-434D-FFC0-2456-C596F8773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9A1D0E-7C0D-FD62-362D-9148AAE8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A636F7-F23D-CE77-0A65-C8FE1490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1BD4DC-8239-88A0-AF28-DF533322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26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8838-3D3F-3DF4-7F74-852E4F13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03F13D-ED2D-3047-1B51-8DD2D9956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DEE928-96AF-AD68-7C32-ADE1829E9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F02D6E-BC4B-B1B6-A107-CF6DA678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0331E6-BB53-9AB6-849D-EE01107E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C997E1-4ED9-2DAC-DB10-3451AF0C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4D8BD-A068-9F3D-D216-BD286E81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39104D-F9C1-9940-5863-2071FDB8B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6F58D5-71C2-61E1-23D1-2C2069045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5B8502-CB0D-C333-8AAB-1F9E04E40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316E85-04AF-1C5D-E056-8AF4F9F91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85F9033-2874-BB39-8FB9-F1E6B4A9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F91C5E-8052-5CF8-6AED-53C9B6D2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189493-C1E1-E484-DCC9-EC4FC679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13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A30DB1-7848-4BA0-A198-D7B3881C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31EFA1-F5A8-6617-07A3-2BEDF7EE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8C060E-D604-5861-FDD9-D38F198C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2C266A-FE1B-45E9-AE1A-7F5E1BCD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70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7234B7-D0AE-3DDA-2D51-D7EFFA23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B4FCEB-D351-537F-92F4-1CD3F533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9E6C14-D3C1-C7B1-E7BB-14317D90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14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bg>
      <p:bgPr>
        <a:solidFill>
          <a:srgbClr val="19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34B9AC6-A197-3046-B588-E4E8F809C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534" b="25114"/>
          <a:stretch/>
        </p:blipFill>
        <p:spPr>
          <a:xfrm>
            <a:off x="6471954" y="2758944"/>
            <a:ext cx="5720046" cy="4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8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bg>
      <p:bgPr>
        <a:solidFill>
          <a:srgbClr val="19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9BDCA8B-0D47-4A48-942E-9CB7BF91B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9" b="17272"/>
          <a:stretch/>
        </p:blipFill>
        <p:spPr>
          <a:xfrm>
            <a:off x="363255" y="1"/>
            <a:ext cx="2642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1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E0687E8-1F3C-FE26-54AD-DA0616F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70B8A6-4EB5-4D57-77EE-1AA402DA6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6CD2F4-5800-58DC-BB4D-7123CD1EE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1F5A-6446-43F9-9230-4CC1D9D4F726}" type="datetimeFigureOut">
              <a:rPr lang="it-IT" smtClean="0"/>
              <a:t>02/07/2023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9ECF19-B48D-4881-197A-83617BC8B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249E5-0067-7874-0A41-773A560F3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8D99-31B8-4276-AFF9-83594C5991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96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7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Il mercato dell’IA in Italia ha mosso solo i primi passi </a:t>
            </a:r>
            <a:b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</a:b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e la crescita sarà esponenziale nei prossimi anni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365099" y="6309794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cube, </a:t>
            </a: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M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aggio 2023</a:t>
            </a: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B5FEE897-109E-8B40-94F0-13062B83EB55}"/>
              </a:ext>
            </a:extLst>
          </p:cNvPr>
          <p:cNvGrpSpPr/>
          <p:nvPr/>
        </p:nvGrpSpPr>
        <p:grpSpPr>
          <a:xfrm>
            <a:off x="1025612" y="2493480"/>
            <a:ext cx="9823620" cy="3434906"/>
            <a:chOff x="6096000" y="2493480"/>
            <a:chExt cx="4463284" cy="3434906"/>
          </a:xfrm>
        </p:grpSpPr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id="{C35FCA5F-3FE0-5B49-9688-323F763E8B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5572080"/>
              <a:ext cx="4463284" cy="0"/>
            </a:xfrm>
            <a:prstGeom prst="line">
              <a:avLst/>
            </a:prstGeom>
            <a:ln>
              <a:solidFill>
                <a:srgbClr val="1921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585853C4-0026-7E4D-A52E-5742A46D92B8}"/>
                </a:ext>
              </a:extLst>
            </p:cNvPr>
            <p:cNvSpPr/>
            <p:nvPr/>
          </p:nvSpPr>
          <p:spPr>
            <a:xfrm>
              <a:off x="6390921" y="3592879"/>
              <a:ext cx="465430" cy="1977996"/>
            </a:xfrm>
            <a:prstGeom prst="rect">
              <a:avLst/>
            </a:prstGeom>
            <a:solidFill>
              <a:srgbClr val="214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56B3C1E-A14F-3E40-ABCC-3B91F78FE819}"/>
                </a:ext>
              </a:extLst>
            </p:cNvPr>
            <p:cNvSpPr/>
            <p:nvPr/>
          </p:nvSpPr>
          <p:spPr>
            <a:xfrm>
              <a:off x="7533636" y="3392706"/>
              <a:ext cx="465430" cy="2178169"/>
            </a:xfrm>
            <a:prstGeom prst="rect">
              <a:avLst/>
            </a:prstGeom>
            <a:solidFill>
              <a:srgbClr val="214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2B100C4B-850F-BE44-B437-CB88DDA2A124}"/>
                </a:ext>
              </a:extLst>
            </p:cNvPr>
            <p:cNvSpPr/>
            <p:nvPr/>
          </p:nvSpPr>
          <p:spPr>
            <a:xfrm>
              <a:off x="8676351" y="3146486"/>
              <a:ext cx="465430" cy="2428102"/>
            </a:xfrm>
            <a:prstGeom prst="rect">
              <a:avLst/>
            </a:prstGeom>
            <a:solidFill>
              <a:srgbClr val="214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4588E277-FFBC-C948-8E0E-4FE723A4F910}"/>
                </a:ext>
              </a:extLst>
            </p:cNvPr>
            <p:cNvSpPr/>
            <p:nvPr/>
          </p:nvSpPr>
          <p:spPr>
            <a:xfrm>
              <a:off x="9826978" y="2827653"/>
              <a:ext cx="465430" cy="2743222"/>
            </a:xfrm>
            <a:prstGeom prst="rect">
              <a:avLst/>
            </a:prstGeom>
            <a:solidFill>
              <a:srgbClr val="214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3611CF6C-D5F9-B34A-860B-3031FDCED3FE}"/>
                </a:ext>
              </a:extLst>
            </p:cNvPr>
            <p:cNvSpPr txBox="1"/>
            <p:nvPr/>
          </p:nvSpPr>
          <p:spPr>
            <a:xfrm>
              <a:off x="6350471" y="5682165"/>
              <a:ext cx="546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2020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AF40D360-CA0D-C649-888C-4BE98363809B}"/>
                </a:ext>
              </a:extLst>
            </p:cNvPr>
            <p:cNvSpPr txBox="1"/>
            <p:nvPr/>
          </p:nvSpPr>
          <p:spPr>
            <a:xfrm>
              <a:off x="7472273" y="5674494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2021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4A1C6CA1-F243-7F4A-AF3A-E4760B51D607}"/>
                </a:ext>
              </a:extLst>
            </p:cNvPr>
            <p:cNvSpPr txBox="1"/>
            <p:nvPr/>
          </p:nvSpPr>
          <p:spPr>
            <a:xfrm>
              <a:off x="8596688" y="5682164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2022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92A6EB41-01D9-5643-AB4A-2825AC10880B}"/>
                </a:ext>
              </a:extLst>
            </p:cNvPr>
            <p:cNvSpPr txBox="1"/>
            <p:nvPr/>
          </p:nvSpPr>
          <p:spPr>
            <a:xfrm>
              <a:off x="9743660" y="5674493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2023E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E998C9F2-CB0B-004F-8855-24B55D3DE425}"/>
                </a:ext>
              </a:extLst>
            </p:cNvPr>
            <p:cNvSpPr txBox="1"/>
            <p:nvPr/>
          </p:nvSpPr>
          <p:spPr>
            <a:xfrm>
              <a:off x="6198553" y="3235989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21426D"/>
                  </a:solidFill>
                  <a:latin typeface="Montserrat" pitchFamily="2" charset="77"/>
                </a:rPr>
                <a:t>250</a:t>
              </a:r>
              <a:endParaRPr lang="it-IT" sz="1500" dirty="0">
                <a:solidFill>
                  <a:srgbClr val="21426D"/>
                </a:solidFill>
                <a:latin typeface="Montserrat" pitchFamily="2" charset="77"/>
              </a:endParaRPr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00F92A5B-6AC9-0344-BAA4-AFBEB5DC87A6}"/>
                </a:ext>
              </a:extLst>
            </p:cNvPr>
            <p:cNvSpPr txBox="1"/>
            <p:nvPr/>
          </p:nvSpPr>
          <p:spPr>
            <a:xfrm>
              <a:off x="7343129" y="3030597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21426D"/>
                  </a:solidFill>
                  <a:latin typeface="Montserrat" pitchFamily="2" charset="77"/>
                </a:rPr>
                <a:t>329</a:t>
              </a:r>
              <a:endParaRPr lang="it-IT" sz="1500" dirty="0">
                <a:solidFill>
                  <a:srgbClr val="21426D"/>
                </a:solidFill>
                <a:latin typeface="Montserrat" pitchFamily="2" charset="77"/>
              </a:endParaRPr>
            </a:p>
          </p:txBody>
        </p: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8F5FA9D3-5FFD-C940-B650-95BD202977B9}"/>
                </a:ext>
              </a:extLst>
            </p:cNvPr>
            <p:cNvSpPr txBox="1"/>
            <p:nvPr/>
          </p:nvSpPr>
          <p:spPr>
            <a:xfrm>
              <a:off x="8483367" y="2787343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21426D"/>
                  </a:solidFill>
                  <a:latin typeface="Montserrat" pitchFamily="2" charset="77"/>
                </a:rPr>
                <a:t>435</a:t>
              </a:r>
              <a:endParaRPr lang="it-IT" sz="1500" dirty="0">
                <a:solidFill>
                  <a:srgbClr val="21426D"/>
                </a:solidFill>
                <a:latin typeface="Montserrat" pitchFamily="2" charset="77"/>
              </a:endParaRPr>
            </a:p>
          </p:txBody>
        </p: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3093588D-A8A2-874C-A976-141746DEC0AB}"/>
                </a:ext>
              </a:extLst>
            </p:cNvPr>
            <p:cNvSpPr txBox="1"/>
            <p:nvPr/>
          </p:nvSpPr>
          <p:spPr>
            <a:xfrm>
              <a:off x="9629107" y="2493480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21426D"/>
                  </a:solidFill>
                  <a:latin typeface="Montserrat" pitchFamily="2" charset="77"/>
                </a:rPr>
                <a:t>570</a:t>
              </a:r>
              <a:endParaRPr lang="it-IT" sz="1500" dirty="0">
                <a:solidFill>
                  <a:srgbClr val="21426D"/>
                </a:solidFill>
                <a:latin typeface="Montserrat" pitchFamily="2" charset="77"/>
              </a:endParaRPr>
            </a:p>
          </p:txBody>
        </p:sp>
      </p:grp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533B7B71-F66F-134C-B9C1-61A5F8C816BB}"/>
              </a:ext>
            </a:extLst>
          </p:cNvPr>
          <p:cNvSpPr txBox="1"/>
          <p:nvPr/>
        </p:nvSpPr>
        <p:spPr>
          <a:xfrm>
            <a:off x="2323892" y="2149075"/>
            <a:ext cx="7544216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333F50"/>
                </a:solidFill>
                <a:latin typeface="Montserrat" pitchFamily="2" charset="77"/>
              </a:rPr>
              <a:t>Dati in milioni di €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000" b="1" i="0" u="none" strike="noStrike" kern="1200" cap="none" spc="0" baseline="0" dirty="0">
              <a:solidFill>
                <a:srgbClr val="333F50"/>
              </a:solidFill>
              <a:uFillTx/>
              <a:latin typeface="Montserrat" pitchFamily="2" charset="77"/>
            </a:endParaRPr>
          </a:p>
        </p:txBody>
      </p:sp>
      <p:sp>
        <p:nvSpPr>
          <p:cNvPr id="20" name="Segnaposto numero diapositiva 3">
            <a:extLst>
              <a:ext uri="{FF2B5EF4-FFF2-40B4-BE49-F238E27FC236}">
                <a16:creationId xmlns:a16="http://schemas.microsoft.com/office/drawing/2014/main" id="{6EA1112B-80CE-0149-AFD9-2E7A53B6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10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573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Il gap di competenze frena la crescita e va colmato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365099" y="6309794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cube, Maggio 2023</a:t>
            </a:r>
          </a:p>
        </p:txBody>
      </p:sp>
      <p:sp>
        <p:nvSpPr>
          <p:cNvPr id="56" name="Arco 55">
            <a:extLst>
              <a:ext uri="{FF2B5EF4-FFF2-40B4-BE49-F238E27FC236}">
                <a16:creationId xmlns:a16="http://schemas.microsoft.com/office/drawing/2014/main" id="{F3B6DF4B-2134-964D-A641-EB247180EE9D}"/>
              </a:ext>
            </a:extLst>
          </p:cNvPr>
          <p:cNvSpPr/>
          <p:nvPr/>
        </p:nvSpPr>
        <p:spPr>
          <a:xfrm rot="18900000">
            <a:off x="1612328" y="2514190"/>
            <a:ext cx="2676696" cy="2676696"/>
          </a:xfrm>
          <a:prstGeom prst="arc">
            <a:avLst>
              <a:gd name="adj1" fmla="val 17553274"/>
              <a:gd name="adj2" fmla="val 1768334"/>
            </a:avLst>
          </a:prstGeom>
          <a:ln w="155575" cap="rnd">
            <a:solidFill>
              <a:srgbClr val="5F9DC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Arco 56">
            <a:extLst>
              <a:ext uri="{FF2B5EF4-FFF2-40B4-BE49-F238E27FC236}">
                <a16:creationId xmlns:a16="http://schemas.microsoft.com/office/drawing/2014/main" id="{F7CBE197-AC57-AE42-B41C-4B7835678512}"/>
              </a:ext>
            </a:extLst>
          </p:cNvPr>
          <p:cNvSpPr/>
          <p:nvPr/>
        </p:nvSpPr>
        <p:spPr>
          <a:xfrm rot="18900000">
            <a:off x="1612328" y="2514190"/>
            <a:ext cx="2676696" cy="2676696"/>
          </a:xfrm>
          <a:prstGeom prst="arc">
            <a:avLst>
              <a:gd name="adj1" fmla="val 2258413"/>
              <a:gd name="adj2" fmla="val 12740400"/>
            </a:avLst>
          </a:prstGeom>
          <a:ln w="155575" cap="rnd">
            <a:solidFill>
              <a:srgbClr val="F59C0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Arco 57">
            <a:extLst>
              <a:ext uri="{FF2B5EF4-FFF2-40B4-BE49-F238E27FC236}">
                <a16:creationId xmlns:a16="http://schemas.microsoft.com/office/drawing/2014/main" id="{DD4A217B-6A20-7646-8FE5-978039EEA3C0}"/>
              </a:ext>
            </a:extLst>
          </p:cNvPr>
          <p:cNvSpPr/>
          <p:nvPr/>
        </p:nvSpPr>
        <p:spPr>
          <a:xfrm rot="18900000">
            <a:off x="1612328" y="2514190"/>
            <a:ext cx="2676696" cy="2676696"/>
          </a:xfrm>
          <a:prstGeom prst="arc">
            <a:avLst>
              <a:gd name="adj1" fmla="val 13262976"/>
              <a:gd name="adj2" fmla="val 14766851"/>
            </a:avLst>
          </a:prstGeom>
          <a:ln w="155575" cap="rnd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36F59A31-9773-2148-BA9D-95CDDFDF15C7}"/>
              </a:ext>
            </a:extLst>
          </p:cNvPr>
          <p:cNvSpPr/>
          <p:nvPr/>
        </p:nvSpPr>
        <p:spPr>
          <a:xfrm rot="18900000">
            <a:off x="1612328" y="2514190"/>
            <a:ext cx="2676696" cy="2676696"/>
          </a:xfrm>
          <a:prstGeom prst="arc">
            <a:avLst>
              <a:gd name="adj1" fmla="val 15258759"/>
              <a:gd name="adj2" fmla="val 16076255"/>
            </a:avLst>
          </a:prstGeom>
          <a:ln w="155575" cap="rnd">
            <a:solidFill>
              <a:srgbClr val="2B4D7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087D013-2789-2C4F-B7CC-0F961BE88DEF}"/>
              </a:ext>
            </a:extLst>
          </p:cNvPr>
          <p:cNvSpPr txBox="1"/>
          <p:nvPr/>
        </p:nvSpPr>
        <p:spPr>
          <a:xfrm>
            <a:off x="1665447" y="1651529"/>
            <a:ext cx="20285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94A8B9"/>
                </a:solidFill>
                <a:latin typeface="Montserrat" pitchFamily="2" charset="77"/>
              </a:rPr>
              <a:t>2,90%</a:t>
            </a:r>
          </a:p>
          <a:p>
            <a:r>
              <a:rPr lang="it-IT" sz="1000" b="1" dirty="0">
                <a:solidFill>
                  <a:srgbClr val="94A8B9"/>
                </a:solidFill>
                <a:latin typeface="Montserrat" pitchFamily="2" charset="77"/>
              </a:rPr>
              <a:t>Sì, ampi e diffusi in molti ambiti tecnologici</a:t>
            </a:r>
            <a:endParaRPr lang="it-IT" sz="1000" dirty="0">
              <a:solidFill>
                <a:srgbClr val="94A8B9"/>
              </a:solidFill>
              <a:latin typeface="Montserrat" pitchFamily="2" charset="77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E40B7FA5-127A-D34D-8AE7-96F831277380}"/>
              </a:ext>
            </a:extLst>
          </p:cNvPr>
          <p:cNvSpPr txBox="1"/>
          <p:nvPr/>
        </p:nvSpPr>
        <p:spPr>
          <a:xfrm>
            <a:off x="2500546" y="5291659"/>
            <a:ext cx="20818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solidFill>
                  <a:srgbClr val="F59C04"/>
                </a:solidFill>
                <a:latin typeface="Montserrat" pitchFamily="2" charset="77"/>
              </a:rPr>
              <a:t>49,50%</a:t>
            </a:r>
          </a:p>
          <a:p>
            <a:pPr algn="ctr"/>
            <a:r>
              <a:rPr lang="it-IT" sz="1000" b="1" dirty="0">
                <a:solidFill>
                  <a:srgbClr val="F59C04"/>
                </a:solidFill>
                <a:latin typeface="Montserrat" pitchFamily="2" charset="77"/>
              </a:rPr>
              <a:t>Sì, modesti e relativi solo ad alcuni ambiti tecnologici</a:t>
            </a:r>
            <a:endParaRPr lang="it-IT" sz="1000" dirty="0">
              <a:solidFill>
                <a:srgbClr val="F59C04"/>
              </a:solidFill>
              <a:latin typeface="Montserrat" pitchFamily="2" charset="77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E15D598-00BC-D743-A424-EC168C3E0F09}"/>
              </a:ext>
            </a:extLst>
          </p:cNvPr>
          <p:cNvSpPr txBox="1"/>
          <p:nvPr/>
        </p:nvSpPr>
        <p:spPr>
          <a:xfrm>
            <a:off x="116970" y="3306234"/>
            <a:ext cx="13662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500" b="1" dirty="0">
                <a:solidFill>
                  <a:srgbClr val="00B0F0"/>
                </a:solidFill>
                <a:latin typeface="Montserrat" pitchFamily="2" charset="77"/>
              </a:rPr>
              <a:t>10,50%</a:t>
            </a:r>
          </a:p>
          <a:p>
            <a:pPr algn="r"/>
            <a:r>
              <a:rPr lang="it-IT" sz="1000" b="1" dirty="0">
                <a:solidFill>
                  <a:srgbClr val="00B0F0"/>
                </a:solidFill>
                <a:latin typeface="Montserrat" pitchFamily="2" charset="77"/>
              </a:rPr>
              <a:t>Sì, ma si tratta di gap contenuti, tutto sommato trascurabili</a:t>
            </a:r>
            <a:endParaRPr lang="it-IT" sz="1000" dirty="0">
              <a:solidFill>
                <a:srgbClr val="00B0F0"/>
              </a:solidFill>
              <a:latin typeface="Montserrat" pitchFamily="2" charset="77"/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40587EF7-2B96-FD4E-9FAD-AC726A8F7213}"/>
              </a:ext>
            </a:extLst>
          </p:cNvPr>
          <p:cNvSpPr txBox="1"/>
          <p:nvPr/>
        </p:nvSpPr>
        <p:spPr>
          <a:xfrm>
            <a:off x="-537797" y="2375185"/>
            <a:ext cx="22590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500" b="1" dirty="0">
                <a:solidFill>
                  <a:srgbClr val="2B4D72"/>
                </a:solidFill>
                <a:latin typeface="Montserrat" pitchFamily="2" charset="77"/>
              </a:rPr>
              <a:t>3,80%</a:t>
            </a:r>
          </a:p>
          <a:p>
            <a:pPr algn="r"/>
            <a:r>
              <a:rPr lang="it-IT" sz="1000" b="1" dirty="0">
                <a:solidFill>
                  <a:srgbClr val="2B4D72"/>
                </a:solidFill>
                <a:latin typeface="Montserrat" pitchFamily="2" charset="77"/>
              </a:rPr>
              <a:t>No, riteniamo di avere </a:t>
            </a:r>
            <a:br>
              <a:rPr lang="it-IT" sz="1000" b="1" dirty="0">
                <a:solidFill>
                  <a:srgbClr val="2B4D72"/>
                </a:solidFill>
                <a:latin typeface="Montserrat" pitchFamily="2" charset="77"/>
              </a:rPr>
            </a:br>
            <a:r>
              <a:rPr lang="it-IT" sz="1000" b="1" dirty="0">
                <a:solidFill>
                  <a:srgbClr val="2B4D72"/>
                </a:solidFill>
                <a:latin typeface="Montserrat" pitchFamily="2" charset="77"/>
              </a:rPr>
              <a:t>tutte le </a:t>
            </a:r>
            <a:r>
              <a:rPr lang="it-IT" sz="1000" b="1" dirty="0" err="1">
                <a:solidFill>
                  <a:srgbClr val="2B4D72"/>
                </a:solidFill>
                <a:latin typeface="Montserrat" pitchFamily="2" charset="77"/>
              </a:rPr>
              <a:t>skill</a:t>
            </a:r>
            <a:r>
              <a:rPr lang="it-IT" sz="1000" b="1" dirty="0">
                <a:solidFill>
                  <a:srgbClr val="2B4D72"/>
                </a:solidFill>
                <a:latin typeface="Montserrat" pitchFamily="2" charset="77"/>
              </a:rPr>
              <a:t> necessarie</a:t>
            </a:r>
            <a:endParaRPr lang="it-IT" sz="1000" dirty="0">
              <a:solidFill>
                <a:srgbClr val="2B4D72"/>
              </a:solidFill>
              <a:latin typeface="Montserrat" pitchFamily="2" charset="77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4B877435-CFBB-F444-AB31-84004782DCB0}"/>
              </a:ext>
            </a:extLst>
          </p:cNvPr>
          <p:cNvSpPr txBox="1"/>
          <p:nvPr/>
        </p:nvSpPr>
        <p:spPr>
          <a:xfrm>
            <a:off x="1909059" y="3513106"/>
            <a:ext cx="20818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192145"/>
                </a:solidFill>
                <a:latin typeface="Montserrat" pitchFamily="2" charset="77"/>
              </a:rPr>
              <a:t>DATI IN %</a:t>
            </a:r>
          </a:p>
          <a:p>
            <a:pPr algn="ctr"/>
            <a:r>
              <a:rPr lang="it-IT" sz="1500" b="1" dirty="0">
                <a:solidFill>
                  <a:srgbClr val="192145"/>
                </a:solidFill>
                <a:latin typeface="Montserrat" pitchFamily="2" charset="77"/>
              </a:rPr>
              <a:t>RISPOSTA SINGOLA</a:t>
            </a:r>
            <a:endParaRPr lang="it-IT" sz="15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70" name="Arco 69">
            <a:extLst>
              <a:ext uri="{FF2B5EF4-FFF2-40B4-BE49-F238E27FC236}">
                <a16:creationId xmlns:a16="http://schemas.microsoft.com/office/drawing/2014/main" id="{D5C315D5-CA5E-E84B-A554-84E2FE194B28}"/>
              </a:ext>
            </a:extLst>
          </p:cNvPr>
          <p:cNvSpPr/>
          <p:nvPr/>
        </p:nvSpPr>
        <p:spPr>
          <a:xfrm rot="18900000">
            <a:off x="1611653" y="2514190"/>
            <a:ext cx="2676696" cy="2676696"/>
          </a:xfrm>
          <a:prstGeom prst="arc">
            <a:avLst>
              <a:gd name="adj1" fmla="val 16601267"/>
              <a:gd name="adj2" fmla="val 17049167"/>
            </a:avLst>
          </a:prstGeom>
          <a:ln w="155575" cap="rnd">
            <a:solidFill>
              <a:srgbClr val="94A8B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2698E78-9F64-504E-8D58-47D54B493A29}"/>
              </a:ext>
            </a:extLst>
          </p:cNvPr>
          <p:cNvSpPr txBox="1"/>
          <p:nvPr/>
        </p:nvSpPr>
        <p:spPr>
          <a:xfrm>
            <a:off x="3818642" y="2009954"/>
            <a:ext cx="1689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5F9DCA"/>
                </a:solidFill>
                <a:latin typeface="Montserrat" pitchFamily="2" charset="77"/>
              </a:rPr>
              <a:t>33,30%</a:t>
            </a:r>
          </a:p>
          <a:p>
            <a:r>
              <a:rPr lang="it-IT" sz="1000" b="1" dirty="0">
                <a:solidFill>
                  <a:srgbClr val="5F9DCA"/>
                </a:solidFill>
                <a:latin typeface="Montserrat" pitchFamily="2" charset="77"/>
              </a:rPr>
              <a:t>Sì, ampi e specifici ambiti tecnologici</a:t>
            </a:r>
            <a:endParaRPr lang="it-IT" sz="1000" dirty="0">
              <a:solidFill>
                <a:srgbClr val="5F9DCA"/>
              </a:solidFill>
              <a:latin typeface="Montserrat" pitchFamily="2" charset="77"/>
            </a:endParaRPr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7DEAC9F5-790A-7848-8197-FE250ABCF18E}"/>
              </a:ext>
            </a:extLst>
          </p:cNvPr>
          <p:cNvSpPr/>
          <p:nvPr/>
        </p:nvSpPr>
        <p:spPr>
          <a:xfrm rot="18900000">
            <a:off x="1837468" y="2734436"/>
            <a:ext cx="2225065" cy="2225065"/>
          </a:xfrm>
          <a:prstGeom prst="arc">
            <a:avLst>
              <a:gd name="adj1" fmla="val 16528872"/>
              <a:gd name="adj2" fmla="val 12740400"/>
            </a:avLst>
          </a:prstGeom>
          <a:ln w="25400" cap="rnd">
            <a:solidFill>
              <a:srgbClr val="984D6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2D5F6FB-2928-4C45-9766-55FC3121A0B3}"/>
              </a:ext>
            </a:extLst>
          </p:cNvPr>
          <p:cNvSpPr txBox="1"/>
          <p:nvPr/>
        </p:nvSpPr>
        <p:spPr>
          <a:xfrm>
            <a:off x="5713024" y="1802159"/>
            <a:ext cx="2454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DATI IN %, RISPOSTA SINGOLA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FBC43B0-9572-384F-ADA3-5FF8EB4B9A7D}"/>
              </a:ext>
            </a:extLst>
          </p:cNvPr>
          <p:cNvSpPr txBox="1"/>
          <p:nvPr/>
        </p:nvSpPr>
        <p:spPr>
          <a:xfrm>
            <a:off x="5744626" y="2349382"/>
            <a:ext cx="5022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AUMENTANDO IL RICORSO A FORNITORI ESTERNI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57CC77A-2AEB-6644-BAD4-1E93FA40659D}"/>
              </a:ext>
            </a:extLst>
          </p:cNvPr>
          <p:cNvSpPr txBox="1"/>
          <p:nvPr/>
        </p:nvSpPr>
        <p:spPr>
          <a:xfrm>
            <a:off x="5744626" y="2983002"/>
            <a:ext cx="4908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POTENZIANDO ATTIVITÀ DI RECRUITING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5A843EE-5832-244E-B7C7-D4AC97787008}"/>
              </a:ext>
            </a:extLst>
          </p:cNvPr>
          <p:cNvSpPr txBox="1"/>
          <p:nvPr/>
        </p:nvSpPr>
        <p:spPr>
          <a:xfrm>
            <a:off x="5744626" y="3492893"/>
            <a:ext cx="490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AVVIANDO INIZIATIVE DI COACHING INTERNO </a:t>
            </a:r>
            <a:b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</a:br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(LEARNING BY DOING)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43F0AFD-CDCF-F341-BB08-41F5AC03687A}"/>
              </a:ext>
            </a:extLst>
          </p:cNvPr>
          <p:cNvSpPr txBox="1"/>
          <p:nvPr/>
        </p:nvSpPr>
        <p:spPr>
          <a:xfrm>
            <a:off x="5744625" y="4122382"/>
            <a:ext cx="499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AVVIANDO PROGRAMMI DI FORMAZIONE LIMITATI </a:t>
            </a:r>
            <a:b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</a:br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A SPECIFICI TEAM IT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2D48DA0-53C3-5E44-A9DF-D3E6E692BC2F}"/>
              </a:ext>
            </a:extLst>
          </p:cNvPr>
          <p:cNvSpPr txBox="1"/>
          <p:nvPr/>
        </p:nvSpPr>
        <p:spPr>
          <a:xfrm>
            <a:off x="5744624" y="4911669"/>
            <a:ext cx="5066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PROMUOVENDO ATTIVITÀ DI AUTOFORMAZIONE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A034BCF-8D0D-7247-A1B7-2622DF091897}"/>
              </a:ext>
            </a:extLst>
          </p:cNvPr>
          <p:cNvSpPr txBox="1"/>
          <p:nvPr/>
        </p:nvSpPr>
        <p:spPr>
          <a:xfrm>
            <a:off x="5744624" y="5459651"/>
            <a:ext cx="5066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AVVIANDO PROGRAMMI DI FORMAZIONE AMPI DEDICATI </a:t>
            </a:r>
            <a:b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</a:br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ALL’INTERA STRUTTURA IT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FECE221-7E37-5C41-A2FF-EE3C1C482F92}"/>
              </a:ext>
            </a:extLst>
          </p:cNvPr>
          <p:cNvGrpSpPr/>
          <p:nvPr/>
        </p:nvGrpSpPr>
        <p:grpSpPr>
          <a:xfrm>
            <a:off x="5846518" y="2625010"/>
            <a:ext cx="4920255" cy="3407430"/>
            <a:chOff x="5569468" y="2625010"/>
            <a:chExt cx="5634680" cy="3407430"/>
          </a:xfrm>
        </p:grpSpPr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867ED6AE-9F87-A14A-8FF6-4BF93CD548D5}"/>
                </a:ext>
              </a:extLst>
            </p:cNvPr>
            <p:cNvSpPr/>
            <p:nvPr/>
          </p:nvSpPr>
          <p:spPr>
            <a:xfrm>
              <a:off x="5569468" y="2625010"/>
              <a:ext cx="5634680" cy="143363"/>
            </a:xfrm>
            <a:prstGeom prst="roundRect">
              <a:avLst>
                <a:gd name="adj" fmla="val 50000"/>
              </a:avLst>
            </a:prstGeom>
            <a:solidFill>
              <a:srgbClr val="B0D1DC">
                <a:alpha val="619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con angoli arrotondati 31">
              <a:extLst>
                <a:ext uri="{FF2B5EF4-FFF2-40B4-BE49-F238E27FC236}">
                  <a16:creationId xmlns:a16="http://schemas.microsoft.com/office/drawing/2014/main" id="{CA4CCA3E-0DC4-6140-BA0C-D98413BBCD37}"/>
                </a:ext>
              </a:extLst>
            </p:cNvPr>
            <p:cNvSpPr/>
            <p:nvPr/>
          </p:nvSpPr>
          <p:spPr>
            <a:xfrm>
              <a:off x="5569468" y="3270056"/>
              <a:ext cx="5634680" cy="143363"/>
            </a:xfrm>
            <a:prstGeom prst="roundRect">
              <a:avLst>
                <a:gd name="adj" fmla="val 50000"/>
              </a:avLst>
            </a:prstGeom>
            <a:solidFill>
              <a:srgbClr val="B0D1DC">
                <a:alpha val="619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con angoli arrotondati 32">
              <a:extLst>
                <a:ext uri="{FF2B5EF4-FFF2-40B4-BE49-F238E27FC236}">
                  <a16:creationId xmlns:a16="http://schemas.microsoft.com/office/drawing/2014/main" id="{67BABE5C-8E55-8142-9937-3F9564E44761}"/>
                </a:ext>
              </a:extLst>
            </p:cNvPr>
            <p:cNvSpPr/>
            <p:nvPr/>
          </p:nvSpPr>
          <p:spPr>
            <a:xfrm>
              <a:off x="5569468" y="3882934"/>
              <a:ext cx="5634680" cy="143363"/>
            </a:xfrm>
            <a:prstGeom prst="roundRect">
              <a:avLst>
                <a:gd name="adj" fmla="val 50000"/>
              </a:avLst>
            </a:prstGeom>
            <a:solidFill>
              <a:srgbClr val="B0D1DC">
                <a:alpha val="619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22FEFF63-AEBD-2440-8529-FE060054B148}"/>
                </a:ext>
              </a:extLst>
            </p:cNvPr>
            <p:cNvSpPr/>
            <p:nvPr/>
          </p:nvSpPr>
          <p:spPr>
            <a:xfrm>
              <a:off x="5569468" y="4542439"/>
              <a:ext cx="5634680" cy="143363"/>
            </a:xfrm>
            <a:prstGeom prst="roundRect">
              <a:avLst>
                <a:gd name="adj" fmla="val 50000"/>
              </a:avLst>
            </a:prstGeom>
            <a:solidFill>
              <a:srgbClr val="B0D1DC">
                <a:alpha val="619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con angoli arrotondati 34">
              <a:extLst>
                <a:ext uri="{FF2B5EF4-FFF2-40B4-BE49-F238E27FC236}">
                  <a16:creationId xmlns:a16="http://schemas.microsoft.com/office/drawing/2014/main" id="{B210B46A-E383-2349-A0AF-C22D87334D61}"/>
                </a:ext>
              </a:extLst>
            </p:cNvPr>
            <p:cNvSpPr/>
            <p:nvPr/>
          </p:nvSpPr>
          <p:spPr>
            <a:xfrm>
              <a:off x="5569468" y="5157890"/>
              <a:ext cx="5634680" cy="143363"/>
            </a:xfrm>
            <a:prstGeom prst="roundRect">
              <a:avLst>
                <a:gd name="adj" fmla="val 50000"/>
              </a:avLst>
            </a:prstGeom>
            <a:solidFill>
              <a:srgbClr val="B0D1DC">
                <a:alpha val="619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con angoli arrotondati 35">
              <a:extLst>
                <a:ext uri="{FF2B5EF4-FFF2-40B4-BE49-F238E27FC236}">
                  <a16:creationId xmlns:a16="http://schemas.microsoft.com/office/drawing/2014/main" id="{786B337E-D59D-B348-AD41-EA3D737F9FFF}"/>
                </a:ext>
              </a:extLst>
            </p:cNvPr>
            <p:cNvSpPr/>
            <p:nvPr/>
          </p:nvSpPr>
          <p:spPr>
            <a:xfrm>
              <a:off x="5569468" y="5889077"/>
              <a:ext cx="5634680" cy="143363"/>
            </a:xfrm>
            <a:prstGeom prst="roundRect">
              <a:avLst>
                <a:gd name="adj" fmla="val 50000"/>
              </a:avLst>
            </a:prstGeom>
            <a:solidFill>
              <a:srgbClr val="B0D1DC">
                <a:alpha val="619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6FD3515A-5556-7748-9573-DD6ABDA40309}"/>
              </a:ext>
            </a:extLst>
          </p:cNvPr>
          <p:cNvGrpSpPr/>
          <p:nvPr/>
        </p:nvGrpSpPr>
        <p:grpSpPr>
          <a:xfrm>
            <a:off x="5846518" y="2619389"/>
            <a:ext cx="2744353" cy="3407430"/>
            <a:chOff x="5569468" y="2619389"/>
            <a:chExt cx="3043026" cy="3407430"/>
          </a:xfrm>
        </p:grpSpPr>
        <p:sp>
          <p:nvSpPr>
            <p:cNvPr id="37" name="Rettangolo con angoli arrotondati 36">
              <a:extLst>
                <a:ext uri="{FF2B5EF4-FFF2-40B4-BE49-F238E27FC236}">
                  <a16:creationId xmlns:a16="http://schemas.microsoft.com/office/drawing/2014/main" id="{570ED920-A6AD-084A-9C96-F712BEFFC969}"/>
                </a:ext>
              </a:extLst>
            </p:cNvPr>
            <p:cNvSpPr/>
            <p:nvPr/>
          </p:nvSpPr>
          <p:spPr>
            <a:xfrm>
              <a:off x="5569468" y="2619389"/>
              <a:ext cx="3043026" cy="143363"/>
            </a:xfrm>
            <a:prstGeom prst="roundRect">
              <a:avLst>
                <a:gd name="adj" fmla="val 50000"/>
              </a:avLst>
            </a:prstGeom>
            <a:solidFill>
              <a:srgbClr val="192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con angoli arrotondati 37">
              <a:extLst>
                <a:ext uri="{FF2B5EF4-FFF2-40B4-BE49-F238E27FC236}">
                  <a16:creationId xmlns:a16="http://schemas.microsoft.com/office/drawing/2014/main" id="{67CF4DA6-7B8D-3046-8291-70AAE1FE7F6F}"/>
                </a:ext>
              </a:extLst>
            </p:cNvPr>
            <p:cNvSpPr/>
            <p:nvPr/>
          </p:nvSpPr>
          <p:spPr>
            <a:xfrm>
              <a:off x="5569468" y="3264435"/>
              <a:ext cx="2625124" cy="143363"/>
            </a:xfrm>
            <a:prstGeom prst="roundRect">
              <a:avLst>
                <a:gd name="adj" fmla="val 50000"/>
              </a:avLst>
            </a:prstGeom>
            <a:solidFill>
              <a:srgbClr val="192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con angoli arrotondati 38">
              <a:extLst>
                <a:ext uri="{FF2B5EF4-FFF2-40B4-BE49-F238E27FC236}">
                  <a16:creationId xmlns:a16="http://schemas.microsoft.com/office/drawing/2014/main" id="{FBA69C55-B4B3-9C4E-99EA-5F1BDB217AAF}"/>
                </a:ext>
              </a:extLst>
            </p:cNvPr>
            <p:cNvSpPr/>
            <p:nvPr/>
          </p:nvSpPr>
          <p:spPr>
            <a:xfrm>
              <a:off x="5569468" y="3877313"/>
              <a:ext cx="2011023" cy="143363"/>
            </a:xfrm>
            <a:prstGeom prst="roundRect">
              <a:avLst>
                <a:gd name="adj" fmla="val 50000"/>
              </a:avLst>
            </a:prstGeom>
            <a:solidFill>
              <a:srgbClr val="192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0F5A6F8E-870E-6743-BA67-052EC52684AF}"/>
                </a:ext>
              </a:extLst>
            </p:cNvPr>
            <p:cNvSpPr/>
            <p:nvPr/>
          </p:nvSpPr>
          <p:spPr>
            <a:xfrm>
              <a:off x="5569469" y="4536818"/>
              <a:ext cx="1910698" cy="143363"/>
            </a:xfrm>
            <a:prstGeom prst="roundRect">
              <a:avLst>
                <a:gd name="adj" fmla="val 50000"/>
              </a:avLst>
            </a:prstGeom>
            <a:solidFill>
              <a:srgbClr val="192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con angoli arrotondati 40">
              <a:extLst>
                <a:ext uri="{FF2B5EF4-FFF2-40B4-BE49-F238E27FC236}">
                  <a16:creationId xmlns:a16="http://schemas.microsoft.com/office/drawing/2014/main" id="{CB8357C8-2590-A949-BB24-E0CAF9572458}"/>
                </a:ext>
              </a:extLst>
            </p:cNvPr>
            <p:cNvSpPr/>
            <p:nvPr/>
          </p:nvSpPr>
          <p:spPr>
            <a:xfrm>
              <a:off x="5569468" y="5152269"/>
              <a:ext cx="1555905" cy="143363"/>
            </a:xfrm>
            <a:prstGeom prst="roundRect">
              <a:avLst>
                <a:gd name="adj" fmla="val 50000"/>
              </a:avLst>
            </a:prstGeom>
            <a:solidFill>
              <a:srgbClr val="192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con angoli arrotondati 41">
              <a:extLst>
                <a:ext uri="{FF2B5EF4-FFF2-40B4-BE49-F238E27FC236}">
                  <a16:creationId xmlns:a16="http://schemas.microsoft.com/office/drawing/2014/main" id="{1FEFB782-B8C0-464F-85C3-35F5EC42F796}"/>
                </a:ext>
              </a:extLst>
            </p:cNvPr>
            <p:cNvSpPr/>
            <p:nvPr/>
          </p:nvSpPr>
          <p:spPr>
            <a:xfrm>
              <a:off x="5569468" y="5883456"/>
              <a:ext cx="1427807" cy="143363"/>
            </a:xfrm>
            <a:prstGeom prst="roundRect">
              <a:avLst>
                <a:gd name="adj" fmla="val 50000"/>
              </a:avLst>
            </a:prstGeom>
            <a:solidFill>
              <a:srgbClr val="192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0C09065-6617-994E-95AC-B5F43AF84C90}"/>
              </a:ext>
            </a:extLst>
          </p:cNvPr>
          <p:cNvSpPr txBox="1"/>
          <p:nvPr/>
        </p:nvSpPr>
        <p:spPr>
          <a:xfrm>
            <a:off x="10868665" y="2347843"/>
            <a:ext cx="148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92145"/>
                </a:solidFill>
                <a:latin typeface="Montserrat" pitchFamily="2" charset="77"/>
              </a:rPr>
              <a:t>51,4%</a:t>
            </a:r>
            <a:endParaRPr lang="it-IT" sz="2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5604D3D-C4C5-1D41-9161-619447E9CCA6}"/>
              </a:ext>
            </a:extLst>
          </p:cNvPr>
          <p:cNvSpPr txBox="1"/>
          <p:nvPr/>
        </p:nvSpPr>
        <p:spPr>
          <a:xfrm>
            <a:off x="10864876" y="3005263"/>
            <a:ext cx="148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92145"/>
                </a:solidFill>
                <a:latin typeface="Montserrat" pitchFamily="2" charset="77"/>
              </a:rPr>
              <a:t>41,9%</a:t>
            </a:r>
            <a:endParaRPr lang="it-IT" sz="2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9B42DDF-CCC7-524A-B88D-CE19F08E8EC7}"/>
              </a:ext>
            </a:extLst>
          </p:cNvPr>
          <p:cNvSpPr txBox="1"/>
          <p:nvPr/>
        </p:nvSpPr>
        <p:spPr>
          <a:xfrm>
            <a:off x="10864876" y="3662683"/>
            <a:ext cx="148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92145"/>
                </a:solidFill>
                <a:latin typeface="Montserrat" pitchFamily="2" charset="77"/>
              </a:rPr>
              <a:t>32,4%</a:t>
            </a:r>
            <a:endParaRPr lang="it-IT" sz="2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156BACA-9D28-164A-B126-22A8595743CE}"/>
              </a:ext>
            </a:extLst>
          </p:cNvPr>
          <p:cNvSpPr txBox="1"/>
          <p:nvPr/>
        </p:nvSpPr>
        <p:spPr>
          <a:xfrm>
            <a:off x="10864876" y="4320103"/>
            <a:ext cx="148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92145"/>
                </a:solidFill>
                <a:latin typeface="Montserrat" pitchFamily="2" charset="77"/>
              </a:rPr>
              <a:t>30,5%</a:t>
            </a:r>
            <a:endParaRPr lang="it-IT" sz="2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48BCE60-BD24-8E43-B10B-10A3DC14AF5C}"/>
              </a:ext>
            </a:extLst>
          </p:cNvPr>
          <p:cNvSpPr txBox="1"/>
          <p:nvPr/>
        </p:nvSpPr>
        <p:spPr>
          <a:xfrm>
            <a:off x="10864875" y="4977523"/>
            <a:ext cx="148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92145"/>
                </a:solidFill>
                <a:latin typeface="Montserrat" pitchFamily="2" charset="77"/>
              </a:rPr>
              <a:t>22,9%</a:t>
            </a:r>
            <a:endParaRPr lang="it-IT" sz="2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F16D500-4E06-714D-BFA0-6F9C550833C8}"/>
              </a:ext>
            </a:extLst>
          </p:cNvPr>
          <p:cNvSpPr txBox="1"/>
          <p:nvPr/>
        </p:nvSpPr>
        <p:spPr>
          <a:xfrm>
            <a:off x="10864874" y="5634944"/>
            <a:ext cx="148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92145"/>
                </a:solidFill>
                <a:latin typeface="Montserrat" pitchFamily="2" charset="77"/>
              </a:rPr>
              <a:t>21,9%</a:t>
            </a:r>
            <a:endParaRPr lang="it-IT" sz="2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B02F9E3-D17B-324A-B2DB-60F427F981B5}"/>
              </a:ext>
            </a:extLst>
          </p:cNvPr>
          <p:cNvSpPr txBox="1"/>
          <p:nvPr/>
        </p:nvSpPr>
        <p:spPr>
          <a:xfrm>
            <a:off x="5713024" y="1519949"/>
            <a:ext cx="3868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192145"/>
                </a:solidFill>
                <a:latin typeface="Montserrat" pitchFamily="2" charset="77"/>
              </a:rPr>
              <a:t>AZIONI PER COLMARE IL GAP</a:t>
            </a:r>
            <a:endParaRPr lang="it-IT" sz="1600" dirty="0">
              <a:solidFill>
                <a:srgbClr val="192145"/>
              </a:solidFill>
              <a:latin typeface="Montserrat" pitchFamily="2" charset="77"/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AD1AD275-9625-3549-878F-FF1A9A0258E4}"/>
              </a:ext>
            </a:extLst>
          </p:cNvPr>
          <p:cNvCxnSpPr/>
          <p:nvPr/>
        </p:nvCxnSpPr>
        <p:spPr>
          <a:xfrm>
            <a:off x="5508151" y="1519949"/>
            <a:ext cx="0" cy="4688346"/>
          </a:xfrm>
          <a:prstGeom prst="line">
            <a:avLst/>
          </a:prstGeom>
          <a:ln>
            <a:solidFill>
              <a:srgbClr val="19214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egnaposto numero diapositiva 3">
            <a:extLst>
              <a:ext uri="{FF2B5EF4-FFF2-40B4-BE49-F238E27FC236}">
                <a16:creationId xmlns:a16="http://schemas.microsoft.com/office/drawing/2014/main" id="{D34C3512-1D00-4747-93C1-BEC8227F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11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600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La trasformazione digitale della PA: </a:t>
            </a:r>
            <a:b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</a:b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dai silos alla piattaforma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293689" y="6344422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 su PA Digitale 2026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E27598E-9F13-8646-B6E2-10570170CDE4}"/>
              </a:ext>
            </a:extLst>
          </p:cNvPr>
          <p:cNvSpPr txBox="1"/>
          <p:nvPr/>
        </p:nvSpPr>
        <p:spPr>
          <a:xfrm>
            <a:off x="432486" y="2155097"/>
            <a:ext cx="3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solidFill>
                  <a:srgbClr val="192145"/>
                </a:solidFill>
                <a:latin typeface="Montserrat" pitchFamily="2" charset="77"/>
              </a:rPr>
              <a:t>Accesso e Identità digitale </a:t>
            </a:r>
            <a:endParaRPr lang="it-IT" sz="13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5EA35B2-44BA-8745-ACF8-E3CA65886517}"/>
              </a:ext>
            </a:extLst>
          </p:cNvPr>
          <p:cNvSpPr txBox="1"/>
          <p:nvPr/>
        </p:nvSpPr>
        <p:spPr>
          <a:xfrm>
            <a:off x="432485" y="2941178"/>
            <a:ext cx="2328417" cy="29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solidFill>
                  <a:srgbClr val="192145"/>
                </a:solidFill>
                <a:latin typeface="Montserrat" pitchFamily="2" charset="77"/>
              </a:rPr>
              <a:t>Servizi e pagamenti </a:t>
            </a:r>
            <a:endParaRPr lang="it-IT" sz="13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81F5C66-0F0E-9B46-B3B9-24818399C297}"/>
              </a:ext>
            </a:extLst>
          </p:cNvPr>
          <p:cNvSpPr txBox="1"/>
          <p:nvPr/>
        </p:nvSpPr>
        <p:spPr>
          <a:xfrm>
            <a:off x="432485" y="3790025"/>
            <a:ext cx="3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solidFill>
                  <a:srgbClr val="192145"/>
                </a:solidFill>
                <a:latin typeface="Montserrat" pitchFamily="2" charset="77"/>
              </a:rPr>
              <a:t>Piattaforme abilitanti </a:t>
            </a:r>
            <a:endParaRPr lang="it-IT" sz="13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C81678D-738E-454C-83EC-10BCAD4CE776}"/>
              </a:ext>
            </a:extLst>
          </p:cNvPr>
          <p:cNvSpPr txBox="1"/>
          <p:nvPr/>
        </p:nvSpPr>
        <p:spPr>
          <a:xfrm>
            <a:off x="432484" y="4638872"/>
            <a:ext cx="3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solidFill>
                  <a:srgbClr val="192145"/>
                </a:solidFill>
                <a:latin typeface="Montserrat" pitchFamily="2" charset="77"/>
              </a:rPr>
              <a:t>Banche dati </a:t>
            </a:r>
            <a:endParaRPr lang="it-IT" sz="13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08134B1-8FD4-FC4A-9156-4A12EE748630}"/>
              </a:ext>
            </a:extLst>
          </p:cNvPr>
          <p:cNvSpPr txBox="1"/>
          <p:nvPr/>
        </p:nvSpPr>
        <p:spPr>
          <a:xfrm>
            <a:off x="432483" y="5487720"/>
            <a:ext cx="31408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err="1">
                <a:solidFill>
                  <a:srgbClr val="192145"/>
                </a:solidFill>
                <a:latin typeface="Montserrat" pitchFamily="2" charset="77"/>
              </a:rPr>
              <a:t>Cybersecurity</a:t>
            </a:r>
            <a:r>
              <a:rPr lang="it-IT" sz="1300" b="1" dirty="0">
                <a:solidFill>
                  <a:srgbClr val="192145"/>
                </a:solidFill>
                <a:latin typeface="Montserrat" pitchFamily="2" charset="77"/>
              </a:rPr>
              <a:t> </a:t>
            </a:r>
            <a:endParaRPr lang="it-IT" sz="1300" dirty="0">
              <a:solidFill>
                <a:srgbClr val="192145"/>
              </a:solidFill>
              <a:latin typeface="Montserrat" pitchFamily="2" charset="77"/>
            </a:endParaRPr>
          </a:p>
        </p:txBody>
      </p:sp>
      <p:pic>
        <p:nvPicPr>
          <p:cNvPr id="24" name="Immagine 26">
            <a:extLst>
              <a:ext uri="{FF2B5EF4-FFF2-40B4-BE49-F238E27FC236}">
                <a16:creationId xmlns:a16="http://schemas.microsoft.com/office/drawing/2014/main" id="{86BAEABD-3DB9-AE41-99E8-CE480EE2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07" y="1912710"/>
            <a:ext cx="678834" cy="678834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6CCFAE1-43C9-DD42-B518-307C6EB0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208" y="2021238"/>
            <a:ext cx="919621" cy="44975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AB144B0-1A20-5F44-8893-7B96E2055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318" y="2918290"/>
            <a:ext cx="474685" cy="383342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CF77A10-76F5-8A40-B81D-519B2B893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5430" y="2975822"/>
            <a:ext cx="605589" cy="400724"/>
          </a:xfrm>
          <a:prstGeom prst="rect">
            <a:avLst/>
          </a:prstGeom>
        </p:spPr>
      </p:pic>
      <p:pic>
        <p:nvPicPr>
          <p:cNvPr id="32" name="Immagine 29">
            <a:extLst>
              <a:ext uri="{FF2B5EF4-FFF2-40B4-BE49-F238E27FC236}">
                <a16:creationId xmlns:a16="http://schemas.microsoft.com/office/drawing/2014/main" id="{E6EC356E-A167-DE4B-A40C-7C64437B81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78" t="20048" r="6005" b="1661"/>
          <a:stretch/>
        </p:blipFill>
        <p:spPr>
          <a:xfrm>
            <a:off x="4761020" y="2887676"/>
            <a:ext cx="474685" cy="495271"/>
          </a:xfrm>
          <a:prstGeom prst="ellipse">
            <a:avLst/>
          </a:prstGeom>
          <a:noFill/>
          <a:ln cap="flat">
            <a:noFill/>
          </a:ln>
          <a:effectLst/>
        </p:spPr>
      </p:pic>
      <p:pic>
        <p:nvPicPr>
          <p:cNvPr id="33" name="Picture 4" descr="Strategia Cloud Italia">
            <a:extLst>
              <a:ext uri="{FF2B5EF4-FFF2-40B4-BE49-F238E27FC236}">
                <a16:creationId xmlns:a16="http://schemas.microsoft.com/office/drawing/2014/main" id="{63B38A74-38B4-1940-ADFA-14A61FA5390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030726" y="3592943"/>
            <a:ext cx="678835" cy="678835"/>
          </a:xfrm>
          <a:prstGeom prst="rect">
            <a:avLst/>
          </a:prstGeom>
          <a:noFill/>
          <a:ln cap="flat">
            <a:noFill/>
          </a:ln>
          <a:effectLst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1E2D874-7FC5-9E47-9622-17BDCBBF1B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5959" y="3679732"/>
            <a:ext cx="919622" cy="5567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AC7B14-24E8-2F44-BD64-C6087882C9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9891" y="4645281"/>
            <a:ext cx="1149970" cy="34386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9079DA3-4291-0D4F-8BDA-F9ED6E7B4D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3362" y="4570920"/>
            <a:ext cx="1171765" cy="4687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771D167-7273-E44F-8BA3-7C7055DB53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3014" y="5335200"/>
            <a:ext cx="757441" cy="757441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BC1BE7C-FB75-F94D-831E-8D9EDDC1C7D4}"/>
              </a:ext>
            </a:extLst>
          </p:cNvPr>
          <p:cNvSpPr txBox="1"/>
          <p:nvPr/>
        </p:nvSpPr>
        <p:spPr>
          <a:xfrm>
            <a:off x="6096001" y="1669838"/>
            <a:ext cx="5888736" cy="338554"/>
          </a:xfrm>
          <a:prstGeom prst="rect">
            <a:avLst/>
          </a:prstGeom>
          <a:solidFill>
            <a:srgbClr val="025F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Montserrat" pitchFamily="2" charset="77"/>
              </a:rPr>
              <a:t>PA COINVOLTE</a:t>
            </a:r>
            <a:endParaRPr lang="it-I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BAB690E-12AA-AF49-98A2-8F1CCBBC77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19" y="2036564"/>
            <a:ext cx="1612900" cy="419100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74FF1028-8CD6-7647-881F-48136CF4B84F}"/>
              </a:ext>
            </a:extLst>
          </p:cNvPr>
          <p:cNvSpPr/>
          <p:nvPr/>
        </p:nvSpPr>
        <p:spPr>
          <a:xfrm>
            <a:off x="6916154" y="2707578"/>
            <a:ext cx="1624264" cy="1624264"/>
          </a:xfrm>
          <a:prstGeom prst="ellipse">
            <a:avLst/>
          </a:prstGeom>
          <a:solidFill>
            <a:srgbClr val="025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7CCE90D-C800-F043-8D77-051A0DA480F8}"/>
              </a:ext>
            </a:extLst>
          </p:cNvPr>
          <p:cNvSpPr txBox="1"/>
          <p:nvPr/>
        </p:nvSpPr>
        <p:spPr>
          <a:xfrm>
            <a:off x="6916155" y="3041290"/>
            <a:ext cx="162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Montserrat" pitchFamily="2" charset="77"/>
              </a:rPr>
              <a:t>22.353</a:t>
            </a:r>
            <a:endParaRPr lang="it-IT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21872A8-729B-C843-BC66-EF5CF5298CC9}"/>
              </a:ext>
            </a:extLst>
          </p:cNvPr>
          <p:cNvSpPr txBox="1"/>
          <p:nvPr/>
        </p:nvSpPr>
        <p:spPr>
          <a:xfrm>
            <a:off x="6916154" y="3416392"/>
            <a:ext cx="1624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/>
                </a:solidFill>
                <a:latin typeface="Montserrat" pitchFamily="2" charset="77"/>
              </a:rPr>
              <a:t>PA COINVOLTE SU TUTTO IL TERRITORIO NAZIONALE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C64FBDE-A8C6-774C-B494-AAB5DC8EE27D}"/>
              </a:ext>
            </a:extLst>
          </p:cNvPr>
          <p:cNvSpPr txBox="1"/>
          <p:nvPr/>
        </p:nvSpPr>
        <p:spPr>
          <a:xfrm>
            <a:off x="6096000" y="4751543"/>
            <a:ext cx="107469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  <a:t>Migrazione </a:t>
            </a:r>
            <a:r>
              <a:rPr lang="it-IT" sz="900" b="1" dirty="0" err="1">
                <a:solidFill>
                  <a:srgbClr val="025FC3"/>
                </a:solidFill>
                <a:latin typeface="Montserrat" pitchFamily="2" charset="77"/>
              </a:rPr>
              <a:t>cloud</a:t>
            </a:r>
            <a:endParaRPr lang="it-IT" sz="900" dirty="0">
              <a:solidFill>
                <a:srgbClr val="025FC3"/>
              </a:solidFill>
              <a:latin typeface="Montserrat" pitchFamily="2" charset="77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7D2EB55-3748-0747-B50F-4C8CB892F874}"/>
              </a:ext>
            </a:extLst>
          </p:cNvPr>
          <p:cNvSpPr txBox="1"/>
          <p:nvPr/>
        </p:nvSpPr>
        <p:spPr>
          <a:xfrm>
            <a:off x="7246872" y="4755078"/>
            <a:ext cx="107469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  <a:t>Esperienza </a:t>
            </a:r>
            <a:b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</a:br>
            <a: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  <a:t>dei servizi pubblici</a:t>
            </a:r>
            <a:endParaRPr lang="it-IT" sz="900" dirty="0">
              <a:solidFill>
                <a:srgbClr val="025FC3"/>
              </a:solidFill>
              <a:latin typeface="Montserrat" pitchFamily="2" charset="77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3C98915-08CE-0846-B7A8-13214C944F36}"/>
              </a:ext>
            </a:extLst>
          </p:cNvPr>
          <p:cNvSpPr txBox="1"/>
          <p:nvPr/>
        </p:nvSpPr>
        <p:spPr>
          <a:xfrm>
            <a:off x="8407968" y="4751543"/>
            <a:ext cx="107469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  <a:t>Identità digitale</a:t>
            </a:r>
            <a:endParaRPr lang="it-IT" sz="900" dirty="0">
              <a:solidFill>
                <a:srgbClr val="025FC3"/>
              </a:solidFill>
              <a:latin typeface="Montserrat" pitchFamily="2" charset="77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896FD77-A380-C640-8CC3-95847F8EC056}"/>
              </a:ext>
            </a:extLst>
          </p:cNvPr>
          <p:cNvSpPr txBox="1"/>
          <p:nvPr/>
        </p:nvSpPr>
        <p:spPr>
          <a:xfrm>
            <a:off x="9558678" y="4751543"/>
            <a:ext cx="1074690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it-IT" sz="900" b="1" dirty="0" err="1">
                <a:solidFill>
                  <a:srgbClr val="025FC3"/>
                </a:solidFill>
                <a:latin typeface="Montserrat" pitchFamily="2" charset="77"/>
              </a:rPr>
              <a:t>pagoPA</a:t>
            </a:r>
            <a: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  <a:t> </a:t>
            </a:r>
            <a:b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</a:br>
            <a: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  <a:t>e </a:t>
            </a:r>
            <a:r>
              <a:rPr lang="it-IT" sz="900" b="1" dirty="0" err="1">
                <a:solidFill>
                  <a:srgbClr val="025FC3"/>
                </a:solidFill>
                <a:latin typeface="Montserrat" pitchFamily="2" charset="77"/>
              </a:rPr>
              <a:t>app</a:t>
            </a:r>
            <a: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  <a:t> IO</a:t>
            </a:r>
            <a:endParaRPr lang="it-IT" sz="900" dirty="0">
              <a:solidFill>
                <a:srgbClr val="025FC3"/>
              </a:solidFill>
              <a:latin typeface="Montserrat" pitchFamily="2" charset="77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0382190-B524-2545-810A-8A77C7C5AA84}"/>
              </a:ext>
            </a:extLst>
          </p:cNvPr>
          <p:cNvSpPr txBox="1"/>
          <p:nvPr/>
        </p:nvSpPr>
        <p:spPr>
          <a:xfrm>
            <a:off x="10693568" y="4751225"/>
            <a:ext cx="1196036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it-IT" sz="900" b="1" dirty="0">
                <a:solidFill>
                  <a:srgbClr val="025FC3"/>
                </a:solidFill>
                <a:latin typeface="Montserrat" pitchFamily="2" charset="77"/>
              </a:rPr>
              <a:t>Piattaforma notifiche</a:t>
            </a:r>
            <a:endParaRPr lang="it-IT" sz="900" dirty="0">
              <a:solidFill>
                <a:srgbClr val="025FC3"/>
              </a:solidFill>
              <a:latin typeface="Montserrat" pitchFamily="2" charset="77"/>
            </a:endParaRPr>
          </a:p>
        </p:txBody>
      </p:sp>
      <p:sp>
        <p:nvSpPr>
          <p:cNvPr id="50" name="CasellaDiTesto 6">
            <a:extLst>
              <a:ext uri="{FF2B5EF4-FFF2-40B4-BE49-F238E27FC236}">
                <a16:creationId xmlns:a16="http://schemas.microsoft.com/office/drawing/2014/main" id="{F3BBB134-6B8C-924A-88E0-5D941CD612C3}"/>
              </a:ext>
            </a:extLst>
          </p:cNvPr>
          <p:cNvSpPr txBox="1"/>
          <p:nvPr/>
        </p:nvSpPr>
        <p:spPr>
          <a:xfrm>
            <a:off x="6051226" y="5433388"/>
            <a:ext cx="1107564" cy="507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1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16.554 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PA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Target 2026: 75%</a:t>
            </a:r>
            <a:endParaRPr lang="it-IT" sz="900" b="0" i="0" u="none" strike="noStrike" kern="1200" cap="none" spc="0" baseline="0" dirty="0">
              <a:solidFill>
                <a:srgbClr val="333F50"/>
              </a:solidFill>
              <a:uFillTx/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51" name="CasellaDiTesto 6">
            <a:extLst>
              <a:ext uri="{FF2B5EF4-FFF2-40B4-BE49-F238E27FC236}">
                <a16:creationId xmlns:a16="http://schemas.microsoft.com/office/drawing/2014/main" id="{505F489C-E7C4-0B44-ABB6-0B44E35011EA}"/>
              </a:ext>
            </a:extLst>
          </p:cNvPr>
          <p:cNvSpPr txBox="1"/>
          <p:nvPr/>
        </p:nvSpPr>
        <p:spPr>
          <a:xfrm>
            <a:off x="7246872" y="5426991"/>
            <a:ext cx="1107564" cy="507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1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15.979 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PA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Target 2026: 80%</a:t>
            </a:r>
            <a:endParaRPr lang="it-IT" sz="900" b="0" i="0" u="none" strike="noStrike" kern="1200" cap="none" spc="0" baseline="0" dirty="0">
              <a:solidFill>
                <a:srgbClr val="333F50"/>
              </a:solidFill>
              <a:uFillTx/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52" name="CasellaDiTesto 6">
            <a:extLst>
              <a:ext uri="{FF2B5EF4-FFF2-40B4-BE49-F238E27FC236}">
                <a16:creationId xmlns:a16="http://schemas.microsoft.com/office/drawing/2014/main" id="{C79C3BC8-5537-A84A-9C46-DF9AB3ADF8D6}"/>
              </a:ext>
            </a:extLst>
          </p:cNvPr>
          <p:cNvSpPr txBox="1"/>
          <p:nvPr/>
        </p:nvSpPr>
        <p:spPr>
          <a:xfrm>
            <a:off x="8375094" y="5423456"/>
            <a:ext cx="1107564" cy="507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1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22.353 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PA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Target 2026: 100%*</a:t>
            </a:r>
            <a:endParaRPr lang="it-IT" sz="900" b="0" i="0" u="none" strike="noStrike" kern="1200" cap="none" spc="0" baseline="0" dirty="0">
              <a:solidFill>
                <a:srgbClr val="333F50"/>
              </a:solidFill>
              <a:uFillTx/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53" name="CasellaDiTesto 6">
            <a:extLst>
              <a:ext uri="{FF2B5EF4-FFF2-40B4-BE49-F238E27FC236}">
                <a16:creationId xmlns:a16="http://schemas.microsoft.com/office/drawing/2014/main" id="{314BAFB4-3AA2-974F-87A4-B075B2A84D1C}"/>
              </a:ext>
            </a:extLst>
          </p:cNvPr>
          <p:cNvSpPr txBox="1"/>
          <p:nvPr/>
        </p:nvSpPr>
        <p:spPr>
          <a:xfrm>
            <a:off x="9542241" y="5428216"/>
            <a:ext cx="1107564" cy="507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1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16.865 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PA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Target 2026: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84%</a:t>
            </a:r>
            <a:endParaRPr lang="it-IT" sz="900" b="0" i="0" u="none" strike="noStrike" kern="1200" cap="none" spc="0" baseline="0" dirty="0">
              <a:solidFill>
                <a:srgbClr val="333F50"/>
              </a:solidFill>
              <a:uFillTx/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54" name="CasellaDiTesto 6">
            <a:extLst>
              <a:ext uri="{FF2B5EF4-FFF2-40B4-BE49-F238E27FC236}">
                <a16:creationId xmlns:a16="http://schemas.microsoft.com/office/drawing/2014/main" id="{998F6AC2-5752-8240-8741-6F1FED014838}"/>
              </a:ext>
            </a:extLst>
          </p:cNvPr>
          <p:cNvSpPr txBox="1"/>
          <p:nvPr/>
        </p:nvSpPr>
        <p:spPr>
          <a:xfrm>
            <a:off x="10737804" y="5422040"/>
            <a:ext cx="1107564" cy="507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1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16.865 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PA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Target 2026: </a:t>
            </a:r>
            <a:b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</a:b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80%</a:t>
            </a:r>
            <a:endParaRPr lang="it-IT" sz="900" b="0" i="0" u="none" strike="noStrike" kern="1200" cap="none" spc="0" baseline="0" dirty="0">
              <a:solidFill>
                <a:srgbClr val="333F50"/>
              </a:solidFill>
              <a:uFillTx/>
              <a:latin typeface="Montserrat" pitchFamily="2" charset="77"/>
              <a:cs typeface="Calibri" panose="020F0502020204030204" pitchFamily="34" charset="0"/>
            </a:endParaRP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12DB1FFB-7650-AC43-B13B-A7EC941FF6A7}"/>
              </a:ext>
            </a:extLst>
          </p:cNvPr>
          <p:cNvGrpSpPr/>
          <p:nvPr/>
        </p:nvGrpSpPr>
        <p:grpSpPr>
          <a:xfrm>
            <a:off x="7365110" y="2239604"/>
            <a:ext cx="700554" cy="700554"/>
            <a:chOff x="10459092" y="2415639"/>
            <a:chExt cx="700554" cy="700554"/>
          </a:xfrm>
        </p:grpSpPr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FFCCF333-CC90-624C-9636-660D2A885921}"/>
                </a:ext>
              </a:extLst>
            </p:cNvPr>
            <p:cNvSpPr/>
            <p:nvPr/>
          </p:nvSpPr>
          <p:spPr>
            <a:xfrm>
              <a:off x="10459092" y="2415639"/>
              <a:ext cx="700554" cy="700554"/>
            </a:xfrm>
            <a:prstGeom prst="ellipse">
              <a:avLst/>
            </a:prstGeom>
            <a:solidFill>
              <a:srgbClr val="EE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7" name="Immagine 66">
              <a:extLst>
                <a:ext uri="{FF2B5EF4-FFF2-40B4-BE49-F238E27FC236}">
                  <a16:creationId xmlns:a16="http://schemas.microsoft.com/office/drawing/2014/main" id="{C0707E32-0149-B946-B935-0C9C9E17F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6056" y="2504264"/>
              <a:ext cx="446625" cy="450722"/>
            </a:xfrm>
            <a:prstGeom prst="rect">
              <a:avLst/>
            </a:prstGeom>
          </p:spPr>
        </p:pic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7D94B7BF-7C36-F34C-B302-059BCC2CAA2E}"/>
              </a:ext>
            </a:extLst>
          </p:cNvPr>
          <p:cNvGrpSpPr/>
          <p:nvPr/>
        </p:nvGrpSpPr>
        <p:grpSpPr>
          <a:xfrm>
            <a:off x="8274269" y="2720891"/>
            <a:ext cx="700554" cy="700554"/>
            <a:chOff x="9251590" y="2783299"/>
            <a:chExt cx="700554" cy="700554"/>
          </a:xfrm>
        </p:grpSpPr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C27A31AF-CAEE-DB4D-AB46-BF8E38EB9F63}"/>
                </a:ext>
              </a:extLst>
            </p:cNvPr>
            <p:cNvSpPr/>
            <p:nvPr/>
          </p:nvSpPr>
          <p:spPr>
            <a:xfrm>
              <a:off x="9251590" y="2783299"/>
              <a:ext cx="700554" cy="700554"/>
            </a:xfrm>
            <a:prstGeom prst="ellipse">
              <a:avLst/>
            </a:prstGeom>
            <a:solidFill>
              <a:srgbClr val="EE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3" name="Immagine 72">
              <a:extLst>
                <a:ext uri="{FF2B5EF4-FFF2-40B4-BE49-F238E27FC236}">
                  <a16:creationId xmlns:a16="http://schemas.microsoft.com/office/drawing/2014/main" id="{2D703F81-0827-3C4E-A838-DCBD5FD87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996" y="2993111"/>
              <a:ext cx="505741" cy="338554"/>
            </a:xfrm>
            <a:prstGeom prst="rect">
              <a:avLst/>
            </a:prstGeom>
          </p:spPr>
        </p:pic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A78E9891-0570-C94A-BD58-B310F1D5455F}"/>
              </a:ext>
            </a:extLst>
          </p:cNvPr>
          <p:cNvGrpSpPr/>
          <p:nvPr/>
        </p:nvGrpSpPr>
        <p:grpSpPr>
          <a:xfrm>
            <a:off x="8124712" y="3878739"/>
            <a:ext cx="700554" cy="700554"/>
            <a:chOff x="10459092" y="3241345"/>
            <a:chExt cx="700554" cy="700554"/>
          </a:xfrm>
        </p:grpSpPr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5775122A-A302-6F4C-A286-BC5C58380B85}"/>
                </a:ext>
              </a:extLst>
            </p:cNvPr>
            <p:cNvSpPr/>
            <p:nvPr/>
          </p:nvSpPr>
          <p:spPr>
            <a:xfrm>
              <a:off x="10459092" y="3241345"/>
              <a:ext cx="700554" cy="700554"/>
            </a:xfrm>
            <a:prstGeom prst="ellipse">
              <a:avLst/>
            </a:prstGeom>
            <a:solidFill>
              <a:srgbClr val="EE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065A9E22-3BBE-2A45-9F2D-166BCE5BE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154" y="3367077"/>
              <a:ext cx="462429" cy="390673"/>
            </a:xfrm>
            <a:prstGeom prst="rect">
              <a:avLst/>
            </a:prstGeom>
          </p:spPr>
        </p:pic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0382D014-ED00-EC4F-AC22-0DB606B713CB}"/>
              </a:ext>
            </a:extLst>
          </p:cNvPr>
          <p:cNvGrpSpPr/>
          <p:nvPr/>
        </p:nvGrpSpPr>
        <p:grpSpPr>
          <a:xfrm>
            <a:off x="6664556" y="3866799"/>
            <a:ext cx="700554" cy="700554"/>
            <a:chOff x="10546690" y="3241345"/>
            <a:chExt cx="700554" cy="700554"/>
          </a:xfrm>
        </p:grpSpPr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279E388C-218E-D84F-8983-C50754575EAF}"/>
                </a:ext>
              </a:extLst>
            </p:cNvPr>
            <p:cNvSpPr/>
            <p:nvPr/>
          </p:nvSpPr>
          <p:spPr>
            <a:xfrm>
              <a:off x="10546690" y="3241345"/>
              <a:ext cx="700554" cy="700554"/>
            </a:xfrm>
            <a:prstGeom prst="ellipse">
              <a:avLst/>
            </a:prstGeom>
            <a:solidFill>
              <a:srgbClr val="EE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8" name="Immagine 77">
              <a:extLst>
                <a:ext uri="{FF2B5EF4-FFF2-40B4-BE49-F238E27FC236}">
                  <a16:creationId xmlns:a16="http://schemas.microsoft.com/office/drawing/2014/main" id="{D43AAF9D-4B9B-D84F-9B03-31C50F739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3368" y="3385268"/>
              <a:ext cx="527199" cy="399651"/>
            </a:xfrm>
            <a:prstGeom prst="rect">
              <a:avLst/>
            </a:prstGeom>
          </p:spPr>
        </p:pic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996B3202-C29E-0146-950B-E16F782AA518}"/>
              </a:ext>
            </a:extLst>
          </p:cNvPr>
          <p:cNvGrpSpPr/>
          <p:nvPr/>
        </p:nvGrpSpPr>
        <p:grpSpPr>
          <a:xfrm>
            <a:off x="6392540" y="2763752"/>
            <a:ext cx="700554" cy="700554"/>
            <a:chOff x="11210548" y="2511568"/>
            <a:chExt cx="700554" cy="700554"/>
          </a:xfrm>
        </p:grpSpPr>
        <p:sp>
          <p:nvSpPr>
            <p:cNvPr id="79" name="Ovale 78">
              <a:extLst>
                <a:ext uri="{FF2B5EF4-FFF2-40B4-BE49-F238E27FC236}">
                  <a16:creationId xmlns:a16="http://schemas.microsoft.com/office/drawing/2014/main" id="{94C68513-E4DC-9F4F-A40E-FD8032A9DFCC}"/>
                </a:ext>
              </a:extLst>
            </p:cNvPr>
            <p:cNvSpPr/>
            <p:nvPr/>
          </p:nvSpPr>
          <p:spPr>
            <a:xfrm>
              <a:off x="11210548" y="2511568"/>
              <a:ext cx="700554" cy="700554"/>
            </a:xfrm>
            <a:prstGeom prst="ellipse">
              <a:avLst/>
            </a:prstGeom>
            <a:solidFill>
              <a:srgbClr val="EE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0" name="Immagine 79">
              <a:extLst>
                <a:ext uri="{FF2B5EF4-FFF2-40B4-BE49-F238E27FC236}">
                  <a16:creationId xmlns:a16="http://schemas.microsoft.com/office/drawing/2014/main" id="{7DD18B61-A2C5-1748-85C6-725ACECC2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586" y="2627280"/>
              <a:ext cx="560951" cy="419101"/>
            </a:xfrm>
            <a:prstGeom prst="rect">
              <a:avLst/>
            </a:prstGeom>
          </p:spPr>
        </p:pic>
      </p:grpSp>
      <p:sp>
        <p:nvSpPr>
          <p:cNvPr id="82" name="CasellaDiTesto 6">
            <a:extLst>
              <a:ext uri="{FF2B5EF4-FFF2-40B4-BE49-F238E27FC236}">
                <a16:creationId xmlns:a16="http://schemas.microsoft.com/office/drawing/2014/main" id="{0E8288D0-A46D-B742-926B-76FB8435E2EA}"/>
              </a:ext>
            </a:extLst>
          </p:cNvPr>
          <p:cNvSpPr txBox="1"/>
          <p:nvPr/>
        </p:nvSpPr>
        <p:spPr>
          <a:xfrm>
            <a:off x="9509072" y="2824449"/>
            <a:ext cx="2475665" cy="1338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Comuni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Scuole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ASL/Aziende ospedaliere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Regioni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Università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Province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Città metropolitane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Istituti di ricerca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Pubblica Amministrazione Centrale</a:t>
            </a:r>
          </a:p>
        </p:txBody>
      </p:sp>
      <p:sp>
        <p:nvSpPr>
          <p:cNvPr id="84" name="CasellaDiTesto 6">
            <a:extLst>
              <a:ext uri="{FF2B5EF4-FFF2-40B4-BE49-F238E27FC236}">
                <a16:creationId xmlns:a16="http://schemas.microsoft.com/office/drawing/2014/main" id="{BB0A275E-21A2-0247-805D-F4A9DC26530C}"/>
              </a:ext>
            </a:extLst>
          </p:cNvPr>
          <p:cNvSpPr txBox="1"/>
          <p:nvPr/>
        </p:nvSpPr>
        <p:spPr>
          <a:xfrm>
            <a:off x="6051226" y="6058065"/>
            <a:ext cx="5838378" cy="200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7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*Obiettivo PNRR su 16.500 enti che offrono servizi pubblici, ma la misura è aperta a tutte le PA.</a:t>
            </a: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4D797274-EAF6-CD49-A3A1-183E8646758E}"/>
              </a:ext>
            </a:extLst>
          </p:cNvPr>
          <p:cNvGrpSpPr/>
          <p:nvPr/>
        </p:nvGrpSpPr>
        <p:grpSpPr>
          <a:xfrm>
            <a:off x="432483" y="2763752"/>
            <a:ext cx="4929201" cy="2431600"/>
            <a:chOff x="432483" y="2763752"/>
            <a:chExt cx="2477849" cy="2431600"/>
          </a:xfrm>
        </p:grpSpPr>
        <p:cxnSp>
          <p:nvCxnSpPr>
            <p:cNvPr id="85" name="Connettore 1 84">
              <a:extLst>
                <a:ext uri="{FF2B5EF4-FFF2-40B4-BE49-F238E27FC236}">
                  <a16:creationId xmlns:a16="http://schemas.microsoft.com/office/drawing/2014/main" id="{0B0BBD8D-5C96-DC4B-9C51-A27B05B23775}"/>
                </a:ext>
              </a:extLst>
            </p:cNvPr>
            <p:cNvCxnSpPr/>
            <p:nvPr/>
          </p:nvCxnSpPr>
          <p:spPr>
            <a:xfrm>
              <a:off x="432483" y="2763752"/>
              <a:ext cx="24778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>
              <a:extLst>
                <a:ext uri="{FF2B5EF4-FFF2-40B4-BE49-F238E27FC236}">
                  <a16:creationId xmlns:a16="http://schemas.microsoft.com/office/drawing/2014/main" id="{9561FF36-3A15-CC46-ABC9-9E068B3B07E0}"/>
                </a:ext>
              </a:extLst>
            </p:cNvPr>
            <p:cNvCxnSpPr/>
            <p:nvPr/>
          </p:nvCxnSpPr>
          <p:spPr>
            <a:xfrm>
              <a:off x="432483" y="3464306"/>
              <a:ext cx="24778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:a16="http://schemas.microsoft.com/office/drawing/2014/main" id="{37F2E3FE-1833-7F4C-A24C-FE8FEE174FF3}"/>
                </a:ext>
              </a:extLst>
            </p:cNvPr>
            <p:cNvCxnSpPr/>
            <p:nvPr/>
          </p:nvCxnSpPr>
          <p:spPr>
            <a:xfrm>
              <a:off x="432483" y="4366776"/>
              <a:ext cx="24778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>
              <a:extLst>
                <a:ext uri="{FF2B5EF4-FFF2-40B4-BE49-F238E27FC236}">
                  <a16:creationId xmlns:a16="http://schemas.microsoft.com/office/drawing/2014/main" id="{A42318DD-D414-FB43-89BA-EEB923A2D4C3}"/>
                </a:ext>
              </a:extLst>
            </p:cNvPr>
            <p:cNvCxnSpPr/>
            <p:nvPr/>
          </p:nvCxnSpPr>
          <p:spPr>
            <a:xfrm>
              <a:off x="432483" y="5195352"/>
              <a:ext cx="24778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Segnaposto numero diapositiva 3">
            <a:extLst>
              <a:ext uri="{FF2B5EF4-FFF2-40B4-BE49-F238E27FC236}">
                <a16:creationId xmlns:a16="http://schemas.microsoft.com/office/drawing/2014/main" id="{C713DA0E-55F2-9947-BC15-799C2EFF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12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3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L’utilizzo del PNRR sarà cruciale per la crescita del mercato (2022-2026)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365099" y="6309794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cube, Maggio 2023</a:t>
            </a:r>
          </a:p>
        </p:txBody>
      </p:sp>
      <p:graphicFrame>
        <p:nvGraphicFramePr>
          <p:cNvPr id="20" name="Grafico 11">
            <a:extLst>
              <a:ext uri="{FF2B5EF4-FFF2-40B4-BE49-F238E27FC236}">
                <a16:creationId xmlns:a16="http://schemas.microsoft.com/office/drawing/2014/main" id="{5838F609-1E63-5947-88FB-4BE4A49FF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811360"/>
              </p:ext>
            </p:extLst>
          </p:nvPr>
        </p:nvGraphicFramePr>
        <p:xfrm>
          <a:off x="508000" y="1658236"/>
          <a:ext cx="11514110" cy="452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16032FA-D5F2-644D-A234-CA6CF92FC1E8}"/>
              </a:ext>
            </a:extLst>
          </p:cNvPr>
          <p:cNvSpPr txBox="1"/>
          <p:nvPr/>
        </p:nvSpPr>
        <p:spPr>
          <a:xfrm>
            <a:off x="432486" y="2273788"/>
            <a:ext cx="174704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000" b="1" kern="0" dirty="0">
                <a:solidFill>
                  <a:srgbClr val="333F50"/>
                </a:solidFill>
                <a:latin typeface="Montserrat" pitchFamily="2" charset="77"/>
              </a:rPr>
              <a:t>DATI IN MILIONI DI €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000" b="1" i="0" u="none" strike="noStrike" kern="1200" cap="none" spc="0" baseline="0" dirty="0">
              <a:solidFill>
                <a:srgbClr val="333F50"/>
              </a:solidFill>
              <a:uFillTx/>
              <a:latin typeface="Montserrat" pitchFamily="2" charset="77"/>
            </a:endParaRP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0BF4B46B-8FDD-1C4C-AFED-F3867780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13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557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027482-91C5-0B47-8986-C85081E25D37}"/>
              </a:ext>
            </a:extLst>
          </p:cNvPr>
          <p:cNvSpPr txBox="1"/>
          <p:nvPr/>
        </p:nvSpPr>
        <p:spPr>
          <a:xfrm>
            <a:off x="4884234" y="2951946"/>
            <a:ext cx="60439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5500" b="1" dirty="0">
                <a:solidFill>
                  <a:schemeClr val="bg1"/>
                </a:solidFill>
                <a:latin typeface="Montserrat" pitchFamily="2" charset="77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78610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2154933"/>
            <a:ext cx="10026606" cy="17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6600" b="1" dirty="0">
                <a:solidFill>
                  <a:srgbClr val="222B54"/>
                </a:solidFill>
                <a:latin typeface="Montserrat" pitchFamily="2" charset="77"/>
              </a:rPr>
              <a:t>IL MERCATO DIGITALE </a:t>
            </a:r>
            <a:br>
              <a:rPr lang="it-IT" sz="6600" b="1" dirty="0">
                <a:solidFill>
                  <a:srgbClr val="222B54"/>
                </a:solidFill>
                <a:latin typeface="Montserrat" pitchFamily="2" charset="77"/>
              </a:rPr>
            </a:br>
            <a:r>
              <a:rPr lang="it-IT" sz="6600" b="1" dirty="0">
                <a:solidFill>
                  <a:srgbClr val="222B54"/>
                </a:solidFill>
                <a:latin typeface="Montserrat" pitchFamily="2" charset="77"/>
              </a:rPr>
              <a:t>IN ITALIA NEL 2022</a:t>
            </a:r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749F9201-A35A-8E4A-AE60-3666FC45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2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671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Il mercato digitale in Italia nel 2022: </a:t>
            </a:r>
            <a:b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</a:b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prosegue la crescita trainata dalla </a:t>
            </a:r>
            <a:r>
              <a:rPr lang="it-IT" sz="2500" b="1" dirty="0" err="1">
                <a:solidFill>
                  <a:srgbClr val="222B54"/>
                </a:solidFill>
                <a:latin typeface="Montserrat" pitchFamily="2" charset="77"/>
              </a:rPr>
              <a:t>digital</a:t>
            </a: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 </a:t>
            </a:r>
            <a:r>
              <a:rPr lang="it-IT" sz="2500" b="1" dirty="0" err="1">
                <a:solidFill>
                  <a:srgbClr val="222B54"/>
                </a:solidFill>
                <a:latin typeface="Montserrat" pitchFamily="2" charset="77"/>
              </a:rPr>
              <a:t>transformation</a:t>
            </a:r>
            <a:endParaRPr lang="it-IT" sz="2500" b="1" dirty="0">
              <a:solidFill>
                <a:srgbClr val="222B54"/>
              </a:solidFill>
              <a:latin typeface="Montserrat" pitchFamily="2" charset="77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0311337-426C-754F-95F7-73382980256E}"/>
              </a:ext>
            </a:extLst>
          </p:cNvPr>
          <p:cNvGrpSpPr/>
          <p:nvPr/>
        </p:nvGrpSpPr>
        <p:grpSpPr>
          <a:xfrm>
            <a:off x="0" y="2038133"/>
            <a:ext cx="5901352" cy="3583089"/>
            <a:chOff x="0" y="2644170"/>
            <a:chExt cx="5901352" cy="3583089"/>
          </a:xfrm>
        </p:grpSpPr>
        <p:sp>
          <p:nvSpPr>
            <p:cNvPr id="2" name="Arco 1">
              <a:extLst>
                <a:ext uri="{FF2B5EF4-FFF2-40B4-BE49-F238E27FC236}">
                  <a16:creationId xmlns:a16="http://schemas.microsoft.com/office/drawing/2014/main" id="{1EFDA74F-45C5-0646-BDBE-464F2B6B9E36}"/>
                </a:ext>
              </a:extLst>
            </p:cNvPr>
            <p:cNvSpPr/>
            <p:nvPr/>
          </p:nvSpPr>
          <p:spPr>
            <a:xfrm>
              <a:off x="1612328" y="2809705"/>
              <a:ext cx="2676696" cy="2676696"/>
            </a:xfrm>
            <a:prstGeom prst="arc">
              <a:avLst/>
            </a:prstGeom>
            <a:ln w="155575" cap="rnd">
              <a:solidFill>
                <a:srgbClr val="19214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C1B87C0E-B466-5B4D-8C20-06666FFE1824}"/>
                </a:ext>
              </a:extLst>
            </p:cNvPr>
            <p:cNvSpPr/>
            <p:nvPr/>
          </p:nvSpPr>
          <p:spPr>
            <a:xfrm>
              <a:off x="1612328" y="2809705"/>
              <a:ext cx="2676696" cy="2676696"/>
            </a:xfrm>
            <a:prstGeom prst="arc">
              <a:avLst>
                <a:gd name="adj1" fmla="val 538560"/>
                <a:gd name="adj2" fmla="val 2240987"/>
              </a:avLst>
            </a:prstGeom>
            <a:ln w="155575" cap="rnd">
              <a:solidFill>
                <a:srgbClr val="88290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A2E7BD74-097A-D241-B9F2-7A916544A219}"/>
                </a:ext>
              </a:extLst>
            </p:cNvPr>
            <p:cNvSpPr/>
            <p:nvPr/>
          </p:nvSpPr>
          <p:spPr>
            <a:xfrm>
              <a:off x="1612328" y="2809705"/>
              <a:ext cx="2676696" cy="2676696"/>
            </a:xfrm>
            <a:prstGeom prst="arc">
              <a:avLst>
                <a:gd name="adj1" fmla="val 2859577"/>
                <a:gd name="adj2" fmla="val 6165582"/>
              </a:avLst>
            </a:prstGeom>
            <a:ln w="155575" cap="rnd">
              <a:solidFill>
                <a:srgbClr val="E5381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3E67D26B-5D01-5046-B3D3-FE839520A4BA}"/>
                </a:ext>
              </a:extLst>
            </p:cNvPr>
            <p:cNvSpPr/>
            <p:nvPr/>
          </p:nvSpPr>
          <p:spPr>
            <a:xfrm>
              <a:off x="1612328" y="2809705"/>
              <a:ext cx="2676696" cy="2676696"/>
            </a:xfrm>
            <a:prstGeom prst="arc">
              <a:avLst>
                <a:gd name="adj1" fmla="val 6773538"/>
                <a:gd name="adj2" fmla="val 10770502"/>
              </a:avLst>
            </a:prstGeom>
            <a:ln w="155575" cap="rnd">
              <a:solidFill>
                <a:srgbClr val="F59C0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02E14374-60F5-484D-B316-0A38B78324B8}"/>
                </a:ext>
              </a:extLst>
            </p:cNvPr>
            <p:cNvSpPr/>
            <p:nvPr/>
          </p:nvSpPr>
          <p:spPr>
            <a:xfrm>
              <a:off x="1612328" y="2809705"/>
              <a:ext cx="2676696" cy="2676696"/>
            </a:xfrm>
            <a:prstGeom prst="arc">
              <a:avLst>
                <a:gd name="adj1" fmla="val 11391128"/>
                <a:gd name="adj2" fmla="val 15666658"/>
              </a:avLst>
            </a:prstGeom>
            <a:ln w="155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8B8572D-BD32-DC40-9D64-B7B900ABCC52}"/>
                </a:ext>
              </a:extLst>
            </p:cNvPr>
            <p:cNvSpPr txBox="1"/>
            <p:nvPr/>
          </p:nvSpPr>
          <p:spPr>
            <a:xfrm>
              <a:off x="4231000" y="2644170"/>
              <a:ext cx="14857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500" b="1" dirty="0">
                  <a:solidFill>
                    <a:srgbClr val="192145"/>
                  </a:solidFill>
                  <a:latin typeface="Montserrat" pitchFamily="2" charset="77"/>
                </a:rPr>
                <a:t>27%</a:t>
              </a:r>
            </a:p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Dispositivi e sistemi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22F5274-3E5F-324C-9B4F-E392120052D3}"/>
                </a:ext>
              </a:extLst>
            </p:cNvPr>
            <p:cNvSpPr txBox="1"/>
            <p:nvPr/>
          </p:nvSpPr>
          <p:spPr>
            <a:xfrm>
              <a:off x="4415627" y="4387586"/>
              <a:ext cx="14857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500" b="1" dirty="0">
                  <a:solidFill>
                    <a:srgbClr val="88290C"/>
                  </a:solidFill>
                  <a:latin typeface="Montserrat" pitchFamily="2" charset="77"/>
                </a:rPr>
                <a:t>11%</a:t>
              </a:r>
            </a:p>
            <a:p>
              <a:r>
                <a:rPr lang="it-IT" sz="1000" b="1" dirty="0">
                  <a:solidFill>
                    <a:srgbClr val="88290C"/>
                  </a:solidFill>
                  <a:latin typeface="Montserrat" pitchFamily="2" charset="77"/>
                </a:rPr>
                <a:t>Software e soluzioni ICT</a:t>
              </a:r>
              <a:endParaRPr lang="it-IT" sz="1000" dirty="0">
                <a:solidFill>
                  <a:srgbClr val="88290C"/>
                </a:solidFill>
                <a:latin typeface="Montserrat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B8D7B78-973F-E04E-A456-A897FA0FD3F3}"/>
                </a:ext>
              </a:extLst>
            </p:cNvPr>
            <p:cNvSpPr txBox="1"/>
            <p:nvPr/>
          </p:nvSpPr>
          <p:spPr>
            <a:xfrm>
              <a:off x="3239663" y="5596317"/>
              <a:ext cx="14857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500" b="1" dirty="0">
                  <a:solidFill>
                    <a:srgbClr val="E53812"/>
                  </a:solidFill>
                  <a:latin typeface="Montserrat" pitchFamily="2" charset="77"/>
                </a:rPr>
                <a:t>19%</a:t>
              </a:r>
            </a:p>
            <a:p>
              <a:r>
                <a:rPr lang="it-IT" sz="1000" b="1" dirty="0">
                  <a:solidFill>
                    <a:srgbClr val="E53812"/>
                  </a:solidFill>
                  <a:latin typeface="Montserrat" pitchFamily="2" charset="77"/>
                </a:rPr>
                <a:t>Servizi ICT</a:t>
              </a:r>
              <a:endParaRPr lang="it-IT" sz="1000" dirty="0">
                <a:solidFill>
                  <a:srgbClr val="E53812"/>
                </a:solidFill>
                <a:latin typeface="Montserrat" pitchFamily="2" charset="77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E33232B-4FB5-B741-866F-37D51E7765F2}"/>
                </a:ext>
              </a:extLst>
            </p:cNvPr>
            <p:cNvSpPr txBox="1"/>
            <p:nvPr/>
          </p:nvSpPr>
          <p:spPr>
            <a:xfrm>
              <a:off x="0" y="4701571"/>
              <a:ext cx="14857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500" b="1" dirty="0">
                  <a:solidFill>
                    <a:srgbClr val="F59C04"/>
                  </a:solidFill>
                  <a:latin typeface="Montserrat" pitchFamily="2" charset="77"/>
                </a:rPr>
                <a:t>24%</a:t>
              </a:r>
            </a:p>
            <a:p>
              <a:pPr algn="r"/>
              <a:r>
                <a:rPr lang="it-IT" sz="1000" b="1" dirty="0">
                  <a:solidFill>
                    <a:srgbClr val="F59C04"/>
                  </a:solidFill>
                  <a:latin typeface="Montserrat" pitchFamily="2" charset="77"/>
                </a:rPr>
                <a:t>Servizi di rete TLC</a:t>
              </a:r>
              <a:endParaRPr lang="it-IT" sz="1000" dirty="0">
                <a:solidFill>
                  <a:srgbClr val="F59C04"/>
                </a:solidFill>
                <a:latin typeface="Montserrat" pitchFamily="2" charset="77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37C254F-53DC-854F-A827-CC8DFB09F06D}"/>
                </a:ext>
              </a:extLst>
            </p:cNvPr>
            <p:cNvSpPr txBox="1"/>
            <p:nvPr/>
          </p:nvSpPr>
          <p:spPr>
            <a:xfrm>
              <a:off x="263151" y="2644170"/>
              <a:ext cx="14857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5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ontserrat" pitchFamily="2" charset="77"/>
                </a:rPr>
                <a:t>19%</a:t>
              </a:r>
            </a:p>
            <a:p>
              <a:pPr algn="r"/>
              <a:r>
                <a:rPr lang="it-IT" sz="1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ontserrat" pitchFamily="2" charset="77"/>
                </a:rPr>
                <a:t>Contenuti e Pubblicità digitali</a:t>
              </a:r>
              <a:endParaRPr lang="it-IT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itchFamily="2" charset="77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4760F68-194B-8546-95A1-06327C341817}"/>
                </a:ext>
              </a:extLst>
            </p:cNvPr>
            <p:cNvSpPr txBox="1"/>
            <p:nvPr/>
          </p:nvSpPr>
          <p:spPr>
            <a:xfrm>
              <a:off x="2207140" y="3755638"/>
              <a:ext cx="14857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192145"/>
                  </a:solidFill>
                  <a:latin typeface="Montserrat" pitchFamily="2" charset="77"/>
                </a:rPr>
                <a:t>MERCATO DIGITALE 2022</a:t>
              </a:r>
              <a:endParaRPr lang="it-IT" sz="15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92D383-17CC-4047-92AD-69454B34FFFA}"/>
              </a:ext>
            </a:extLst>
          </p:cNvPr>
          <p:cNvSpPr txBox="1"/>
          <p:nvPr/>
        </p:nvSpPr>
        <p:spPr>
          <a:xfrm>
            <a:off x="1512414" y="5796230"/>
            <a:ext cx="287517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</a:rPr>
              <a:t>€ 77.085 Milioni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365099" y="6309794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cube, Maggio 2023</a:t>
            </a:r>
          </a:p>
        </p:txBody>
      </p:sp>
      <p:graphicFrame>
        <p:nvGraphicFramePr>
          <p:cNvPr id="19" name="Grafico 9">
            <a:extLst>
              <a:ext uri="{FF2B5EF4-FFF2-40B4-BE49-F238E27FC236}">
                <a16:creationId xmlns:a16="http://schemas.microsoft.com/office/drawing/2014/main" id="{40B20629-4057-C642-807C-47B0ED6F6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941614"/>
              </p:ext>
            </p:extLst>
          </p:nvPr>
        </p:nvGraphicFramePr>
        <p:xfrm>
          <a:off x="6157286" y="1923725"/>
          <a:ext cx="5616643" cy="407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DF015E96-7BE6-B040-B2C4-AFD45603FF92}"/>
              </a:ext>
            </a:extLst>
          </p:cNvPr>
          <p:cNvCxnSpPr>
            <a:cxnSpLocks/>
          </p:cNvCxnSpPr>
          <p:nvPr/>
        </p:nvCxnSpPr>
        <p:spPr>
          <a:xfrm>
            <a:off x="5881129" y="1923725"/>
            <a:ext cx="0" cy="4284570"/>
          </a:xfrm>
          <a:prstGeom prst="line">
            <a:avLst/>
          </a:prstGeom>
          <a:ln>
            <a:solidFill>
              <a:srgbClr val="19214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numero diapositiva 3">
            <a:extLst>
              <a:ext uri="{FF2B5EF4-FFF2-40B4-BE49-F238E27FC236}">
                <a16:creationId xmlns:a16="http://schemas.microsoft.com/office/drawing/2014/main" id="{915C6423-7694-B74B-A9EF-253A7A6F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3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510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La Pubblica Amministrazione </a:t>
            </a:r>
            <a:b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</a:b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è il principale motore della crescita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365099" y="6309794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cube, 2023</a:t>
            </a:r>
          </a:p>
        </p:txBody>
      </p: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F7682B05-73F3-934C-9BD1-248C08F89128}"/>
              </a:ext>
            </a:extLst>
          </p:cNvPr>
          <p:cNvGrpSpPr/>
          <p:nvPr/>
        </p:nvGrpSpPr>
        <p:grpSpPr>
          <a:xfrm>
            <a:off x="456105" y="1908117"/>
            <a:ext cx="10883120" cy="4056408"/>
            <a:chOff x="456105" y="1908117"/>
            <a:chExt cx="10883120" cy="4056408"/>
          </a:xfrm>
        </p:grpSpPr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866B7223-C886-0E47-8156-63028217DD61}"/>
                </a:ext>
              </a:extLst>
            </p:cNvPr>
            <p:cNvSpPr/>
            <p:nvPr/>
          </p:nvSpPr>
          <p:spPr>
            <a:xfrm>
              <a:off x="1653894" y="2293916"/>
              <a:ext cx="2039491" cy="9350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86" name="Gruppo 85">
              <a:extLst>
                <a:ext uri="{FF2B5EF4-FFF2-40B4-BE49-F238E27FC236}">
                  <a16:creationId xmlns:a16="http://schemas.microsoft.com/office/drawing/2014/main" id="{4FE372B3-5E5C-3E4A-9084-EC5CE3E574BB}"/>
                </a:ext>
              </a:extLst>
            </p:cNvPr>
            <p:cNvGrpSpPr/>
            <p:nvPr/>
          </p:nvGrpSpPr>
          <p:grpSpPr>
            <a:xfrm>
              <a:off x="1562330" y="2071952"/>
              <a:ext cx="9683586" cy="2955046"/>
              <a:chOff x="1562330" y="2331444"/>
              <a:chExt cx="9683586" cy="2955046"/>
            </a:xfrm>
          </p:grpSpPr>
          <p:cxnSp>
            <p:nvCxnSpPr>
              <p:cNvPr id="75" name="Connettore 1 74">
                <a:extLst>
                  <a:ext uri="{FF2B5EF4-FFF2-40B4-BE49-F238E27FC236}">
                    <a16:creationId xmlns:a16="http://schemas.microsoft.com/office/drawing/2014/main" id="{27050D96-A0A1-1D4C-A73B-61813B7A1F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62330" y="5286490"/>
                <a:ext cx="9653014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>
                <a:extLst>
                  <a:ext uri="{FF2B5EF4-FFF2-40B4-BE49-F238E27FC236}">
                    <a16:creationId xmlns:a16="http://schemas.microsoft.com/office/drawing/2014/main" id="{338CF9A0-7073-A84D-AAAF-86C91A88E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8262" y="4891582"/>
                <a:ext cx="9653014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ttore 1 79">
                <a:extLst>
                  <a:ext uri="{FF2B5EF4-FFF2-40B4-BE49-F238E27FC236}">
                    <a16:creationId xmlns:a16="http://schemas.microsoft.com/office/drawing/2014/main" id="{CCC4AFB4-3D1C-A049-B2B5-EF05C3A5FE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4512" y="4481851"/>
                <a:ext cx="9653014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1 80">
                <a:extLst>
                  <a:ext uri="{FF2B5EF4-FFF2-40B4-BE49-F238E27FC236}">
                    <a16:creationId xmlns:a16="http://schemas.microsoft.com/office/drawing/2014/main" id="{32DC55EE-3E70-214C-BA37-9CE47305E3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0762" y="4059548"/>
                <a:ext cx="9653014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1 81">
                <a:extLst>
                  <a:ext uri="{FF2B5EF4-FFF2-40B4-BE49-F238E27FC236}">
                    <a16:creationId xmlns:a16="http://schemas.microsoft.com/office/drawing/2014/main" id="{9236672A-9D90-7C47-A498-778FE55E69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8262" y="3629433"/>
                <a:ext cx="9653014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ttore 1 82">
                <a:extLst>
                  <a:ext uri="{FF2B5EF4-FFF2-40B4-BE49-F238E27FC236}">
                    <a16:creationId xmlns:a16="http://schemas.microsoft.com/office/drawing/2014/main" id="{13C3DFC6-C27E-7B42-9F3C-1A83F32057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2686" y="3182227"/>
                <a:ext cx="9653014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1 83">
                <a:extLst>
                  <a:ext uri="{FF2B5EF4-FFF2-40B4-BE49-F238E27FC236}">
                    <a16:creationId xmlns:a16="http://schemas.microsoft.com/office/drawing/2014/main" id="{A36B0979-2EC0-5E4B-A24B-82E42EE048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8262" y="2739112"/>
                <a:ext cx="9653014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ttore 1 84">
                <a:extLst>
                  <a:ext uri="{FF2B5EF4-FFF2-40B4-BE49-F238E27FC236}">
                    <a16:creationId xmlns:a16="http://schemas.microsoft.com/office/drawing/2014/main" id="{0F48D598-4C10-A040-A341-8BC9221368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2902" y="2331444"/>
                <a:ext cx="9653014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asellaDiTesto 20">
              <a:extLst>
                <a:ext uri="{FF2B5EF4-FFF2-40B4-BE49-F238E27FC236}">
                  <a16:creationId xmlns:a16="http://schemas.microsoft.com/office/drawing/2014/main" id="{4BE759FD-668C-D044-B8FC-6C776A685D96}"/>
                </a:ext>
              </a:extLst>
            </p:cNvPr>
            <p:cNvSpPr txBox="1"/>
            <p:nvPr/>
          </p:nvSpPr>
          <p:spPr>
            <a:xfrm rot="16200004">
              <a:off x="-757226" y="3301863"/>
              <a:ext cx="2765215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600" b="1" dirty="0">
                  <a:solidFill>
                    <a:srgbClr val="333F50"/>
                  </a:solidFill>
                  <a:latin typeface="Montserrat" pitchFamily="2" charset="77"/>
                </a:rPr>
                <a:t>CRESCITA % 2022/2021</a:t>
              </a:r>
            </a:p>
          </p:txBody>
        </p:sp>
        <p:sp>
          <p:nvSpPr>
            <p:cNvPr id="22" name="CasellaDiTesto 19">
              <a:extLst>
                <a:ext uri="{FF2B5EF4-FFF2-40B4-BE49-F238E27FC236}">
                  <a16:creationId xmlns:a16="http://schemas.microsoft.com/office/drawing/2014/main" id="{C800BEB3-CD9B-594A-962F-32F4ED8976B8}"/>
                </a:ext>
              </a:extLst>
            </p:cNvPr>
            <p:cNvSpPr txBox="1"/>
            <p:nvPr/>
          </p:nvSpPr>
          <p:spPr>
            <a:xfrm>
              <a:off x="3971531" y="5625971"/>
              <a:ext cx="5518458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600" b="1" kern="0" dirty="0">
                  <a:solidFill>
                    <a:srgbClr val="333F50"/>
                  </a:solidFill>
                  <a:latin typeface="Montserrat" pitchFamily="2" charset="77"/>
                </a:rPr>
                <a:t>VALORE DI MERCATO, 2022 (MLN€)</a:t>
              </a: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1002AB7E-FE86-0640-BBEC-352E9CC9D6E1}"/>
                </a:ext>
              </a:extLst>
            </p:cNvPr>
            <p:cNvCxnSpPr>
              <a:cxnSpLocks/>
            </p:cNvCxnSpPr>
            <p:nvPr/>
          </p:nvCxnSpPr>
          <p:spPr>
            <a:xfrm>
              <a:off x="1588262" y="1977081"/>
              <a:ext cx="0" cy="3447535"/>
            </a:xfrm>
            <a:prstGeom prst="line">
              <a:avLst/>
            </a:prstGeom>
            <a:ln>
              <a:solidFill>
                <a:srgbClr val="1921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318D8BF1-5F1D-3E4B-8F28-761D83CEC5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8721" y="5212529"/>
              <a:ext cx="9676623" cy="0"/>
            </a:xfrm>
            <a:prstGeom prst="line">
              <a:avLst/>
            </a:prstGeom>
            <a:ln>
              <a:solidFill>
                <a:srgbClr val="1921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99165AE1-4B2E-C940-BB65-75ED841CE860}"/>
                </a:ext>
              </a:extLst>
            </p:cNvPr>
            <p:cNvSpPr txBox="1"/>
            <p:nvPr/>
          </p:nvSpPr>
          <p:spPr>
            <a:xfrm>
              <a:off x="1189014" y="5345218"/>
              <a:ext cx="551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- 2%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712B29F5-1998-434C-80C3-72BFD29AFF7E}"/>
                </a:ext>
              </a:extLst>
            </p:cNvPr>
            <p:cNvSpPr txBox="1"/>
            <p:nvPr/>
          </p:nvSpPr>
          <p:spPr>
            <a:xfrm>
              <a:off x="1191211" y="4915583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0%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E035F80F-585F-6A48-ADF0-483D33EC7EBA}"/>
                </a:ext>
              </a:extLst>
            </p:cNvPr>
            <p:cNvSpPr txBox="1"/>
            <p:nvPr/>
          </p:nvSpPr>
          <p:spPr>
            <a:xfrm>
              <a:off x="1191211" y="4485945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2%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EF62137A-A7E2-644E-9DF1-424AA7E1A8A1}"/>
                </a:ext>
              </a:extLst>
            </p:cNvPr>
            <p:cNvSpPr txBox="1"/>
            <p:nvPr/>
          </p:nvSpPr>
          <p:spPr>
            <a:xfrm>
              <a:off x="1191211" y="4056307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4%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CEA515D7-2059-A347-9FDE-32CEA7AE147E}"/>
                </a:ext>
              </a:extLst>
            </p:cNvPr>
            <p:cNvSpPr txBox="1"/>
            <p:nvPr/>
          </p:nvSpPr>
          <p:spPr>
            <a:xfrm>
              <a:off x="1191211" y="3626669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6%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844F07A-DDB2-5844-AB90-445ECF35F819}"/>
                </a:ext>
              </a:extLst>
            </p:cNvPr>
            <p:cNvSpPr txBox="1"/>
            <p:nvPr/>
          </p:nvSpPr>
          <p:spPr>
            <a:xfrm>
              <a:off x="1191211" y="3197031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8%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86C5894A-4969-C940-BCBF-36F2BC0BC4A7}"/>
                </a:ext>
              </a:extLst>
            </p:cNvPr>
            <p:cNvSpPr txBox="1"/>
            <p:nvPr/>
          </p:nvSpPr>
          <p:spPr>
            <a:xfrm>
              <a:off x="1191211" y="2767393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10%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0236FDD1-A13A-4349-8047-4909F7E7CD82}"/>
                </a:ext>
              </a:extLst>
            </p:cNvPr>
            <p:cNvSpPr txBox="1"/>
            <p:nvPr/>
          </p:nvSpPr>
          <p:spPr>
            <a:xfrm>
              <a:off x="1191211" y="2337755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12%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542B46E3-9F71-0441-8AAB-58CE48AC52F3}"/>
                </a:ext>
              </a:extLst>
            </p:cNvPr>
            <p:cNvSpPr txBox="1"/>
            <p:nvPr/>
          </p:nvSpPr>
          <p:spPr>
            <a:xfrm>
              <a:off x="1191211" y="1908117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14%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AC915A3E-D3B1-8A4F-9711-FF84DED2BF76}"/>
                </a:ext>
              </a:extLst>
            </p:cNvPr>
            <p:cNvSpPr txBox="1"/>
            <p:nvPr/>
          </p:nvSpPr>
          <p:spPr>
            <a:xfrm>
              <a:off x="2090549" y="5212529"/>
              <a:ext cx="551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2.000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D3DA3E4D-102E-154F-BCC5-B69EA20376D1}"/>
                </a:ext>
              </a:extLst>
            </p:cNvPr>
            <p:cNvSpPr txBox="1"/>
            <p:nvPr/>
          </p:nvSpPr>
          <p:spPr>
            <a:xfrm>
              <a:off x="3756308" y="5212529"/>
              <a:ext cx="551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4.000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D6FF41F2-415C-9546-949C-D968626EBEBF}"/>
                </a:ext>
              </a:extLst>
            </p:cNvPr>
            <p:cNvSpPr txBox="1"/>
            <p:nvPr/>
          </p:nvSpPr>
          <p:spPr>
            <a:xfrm>
              <a:off x="5422067" y="5212529"/>
              <a:ext cx="551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6.000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2B3308FE-51E4-9146-9120-6EB50F65CB0C}"/>
                </a:ext>
              </a:extLst>
            </p:cNvPr>
            <p:cNvSpPr txBox="1"/>
            <p:nvPr/>
          </p:nvSpPr>
          <p:spPr>
            <a:xfrm>
              <a:off x="7087826" y="5212529"/>
              <a:ext cx="551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8.000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2C6D07F4-AD70-B344-ABAB-8004688AA770}"/>
                </a:ext>
              </a:extLst>
            </p:cNvPr>
            <p:cNvSpPr txBox="1"/>
            <p:nvPr/>
          </p:nvSpPr>
          <p:spPr>
            <a:xfrm>
              <a:off x="8753585" y="5212529"/>
              <a:ext cx="7354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10.000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28B0CB59-1A9E-8747-AB01-C05E4BF84467}"/>
                </a:ext>
              </a:extLst>
            </p:cNvPr>
            <p:cNvSpPr txBox="1"/>
            <p:nvPr/>
          </p:nvSpPr>
          <p:spPr>
            <a:xfrm>
              <a:off x="10603738" y="5212529"/>
              <a:ext cx="7354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12.000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E0827720-7365-E749-8D52-735FDCECA271}"/>
                </a:ext>
              </a:extLst>
            </p:cNvPr>
            <p:cNvSpPr txBox="1"/>
            <p:nvPr/>
          </p:nvSpPr>
          <p:spPr>
            <a:xfrm>
              <a:off x="1633731" y="2618990"/>
              <a:ext cx="1165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ENTI LOCALI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cxnSp>
          <p:nvCxnSpPr>
            <p:cNvPr id="44" name="Connettore 1 43">
              <a:extLst>
                <a:ext uri="{FF2B5EF4-FFF2-40B4-BE49-F238E27FC236}">
                  <a16:creationId xmlns:a16="http://schemas.microsoft.com/office/drawing/2014/main" id="{3C5C7279-DC25-8346-89E3-47469D8B30BD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2364454" y="1977081"/>
              <a:ext cx="1641" cy="3235448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:a16="http://schemas.microsoft.com/office/drawing/2014/main" id="{3FD773EB-D443-5740-92EF-7A0F52AA5956}"/>
                </a:ext>
              </a:extLst>
            </p:cNvPr>
            <p:cNvCxnSpPr>
              <a:cxnSpLocks/>
            </p:cNvCxnSpPr>
            <p:nvPr/>
          </p:nvCxnSpPr>
          <p:spPr>
            <a:xfrm>
              <a:off x="4031854" y="1980788"/>
              <a:ext cx="1641" cy="3235448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>
              <a:extLst>
                <a:ext uri="{FF2B5EF4-FFF2-40B4-BE49-F238E27FC236}">
                  <a16:creationId xmlns:a16="http://schemas.microsoft.com/office/drawing/2014/main" id="{C86749D6-0D11-6047-9CC7-2303EDA1A595}"/>
                </a:ext>
              </a:extLst>
            </p:cNvPr>
            <p:cNvCxnSpPr>
              <a:cxnSpLocks/>
            </p:cNvCxnSpPr>
            <p:nvPr/>
          </p:nvCxnSpPr>
          <p:spPr>
            <a:xfrm>
              <a:off x="5697613" y="1972272"/>
              <a:ext cx="1641" cy="3235448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>
              <a:extLst>
                <a:ext uri="{FF2B5EF4-FFF2-40B4-BE49-F238E27FC236}">
                  <a16:creationId xmlns:a16="http://schemas.microsoft.com/office/drawing/2014/main" id="{DE00F242-4C9E-1745-B37C-4A6704FC3234}"/>
                </a:ext>
              </a:extLst>
            </p:cNvPr>
            <p:cNvCxnSpPr>
              <a:cxnSpLocks/>
            </p:cNvCxnSpPr>
            <p:nvPr/>
          </p:nvCxnSpPr>
          <p:spPr>
            <a:xfrm>
              <a:off x="7363510" y="1976079"/>
              <a:ext cx="1641" cy="3235448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:a16="http://schemas.microsoft.com/office/drawing/2014/main" id="{B3F69C37-7194-7A45-8497-7B9F58D530F1}"/>
                </a:ext>
              </a:extLst>
            </p:cNvPr>
            <p:cNvCxnSpPr>
              <a:cxnSpLocks/>
            </p:cNvCxnSpPr>
            <p:nvPr/>
          </p:nvCxnSpPr>
          <p:spPr>
            <a:xfrm>
              <a:off x="9118867" y="1980788"/>
              <a:ext cx="1641" cy="3235448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>
              <a:extLst>
                <a:ext uri="{FF2B5EF4-FFF2-40B4-BE49-F238E27FC236}">
                  <a16:creationId xmlns:a16="http://schemas.microsoft.com/office/drawing/2014/main" id="{4A8E9C58-34A6-BE41-8D54-FADE0ABAB891}"/>
                </a:ext>
              </a:extLst>
            </p:cNvPr>
            <p:cNvCxnSpPr>
              <a:cxnSpLocks/>
            </p:cNvCxnSpPr>
            <p:nvPr/>
          </p:nvCxnSpPr>
          <p:spPr>
            <a:xfrm>
              <a:off x="10965828" y="1972272"/>
              <a:ext cx="1641" cy="3235448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7A1B4146-A398-F041-9358-EFE051B410C9}"/>
                </a:ext>
              </a:extLst>
            </p:cNvPr>
            <p:cNvSpPr txBox="1"/>
            <p:nvPr/>
          </p:nvSpPr>
          <p:spPr>
            <a:xfrm>
              <a:off x="2376639" y="2487800"/>
              <a:ext cx="756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SANITÀ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3F82789F-BA24-5A49-B75D-BC6252D76211}"/>
                </a:ext>
              </a:extLst>
            </p:cNvPr>
            <p:cNvSpPr txBox="1"/>
            <p:nvPr/>
          </p:nvSpPr>
          <p:spPr>
            <a:xfrm>
              <a:off x="3099296" y="2356752"/>
              <a:ext cx="756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PAC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98C648C8-4723-5149-9898-1068920E0312}"/>
                </a:ext>
              </a:extLst>
            </p:cNvPr>
            <p:cNvSpPr txBox="1"/>
            <p:nvPr/>
          </p:nvSpPr>
          <p:spPr>
            <a:xfrm>
              <a:off x="1653894" y="3228948"/>
              <a:ext cx="13229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ASSICURAZIONI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AB2C39DD-9695-3648-90CC-80AE1310383E}"/>
                </a:ext>
              </a:extLst>
            </p:cNvPr>
            <p:cNvSpPr txBox="1"/>
            <p:nvPr/>
          </p:nvSpPr>
          <p:spPr>
            <a:xfrm>
              <a:off x="1883407" y="4041814"/>
              <a:ext cx="759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DIFESA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F930CB5A-8A62-B843-8F54-7890B8BA7F20}"/>
                </a:ext>
              </a:extLst>
            </p:cNvPr>
            <p:cNvSpPr txBox="1"/>
            <p:nvPr/>
          </p:nvSpPr>
          <p:spPr>
            <a:xfrm>
              <a:off x="2196866" y="4427614"/>
              <a:ext cx="1699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TRAVEL &amp;  TRANSPORTATION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0D1983F0-3DB6-AA46-8A88-6104AAFC6D59}"/>
                </a:ext>
              </a:extLst>
            </p:cNvPr>
            <p:cNvSpPr txBox="1"/>
            <p:nvPr/>
          </p:nvSpPr>
          <p:spPr>
            <a:xfrm>
              <a:off x="4490417" y="4596473"/>
              <a:ext cx="16999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DISTRIBUZIONE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D7C3FC47-FD20-B94E-BD0B-03B5BD645065}"/>
                </a:ext>
              </a:extLst>
            </p:cNvPr>
            <p:cNvSpPr txBox="1"/>
            <p:nvPr/>
          </p:nvSpPr>
          <p:spPr>
            <a:xfrm>
              <a:off x="3154770" y="3483249"/>
              <a:ext cx="10090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UTILITIES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59" name="Ovale 58">
              <a:extLst>
                <a:ext uri="{FF2B5EF4-FFF2-40B4-BE49-F238E27FC236}">
                  <a16:creationId xmlns:a16="http://schemas.microsoft.com/office/drawing/2014/main" id="{794EED95-C4A6-FD47-A3A9-1B41D72AE228}"/>
                </a:ext>
              </a:extLst>
            </p:cNvPr>
            <p:cNvSpPr/>
            <p:nvPr/>
          </p:nvSpPr>
          <p:spPr>
            <a:xfrm>
              <a:off x="3115081" y="2622067"/>
              <a:ext cx="393848" cy="393848"/>
            </a:xfrm>
            <a:prstGeom prst="ellipse">
              <a:avLst/>
            </a:prstGeom>
            <a:solidFill>
              <a:srgbClr val="192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775CE85C-9DBE-1B46-BDAC-28E016EF1913}"/>
                </a:ext>
              </a:extLst>
            </p:cNvPr>
            <p:cNvSpPr/>
            <p:nvPr/>
          </p:nvSpPr>
          <p:spPr>
            <a:xfrm>
              <a:off x="2870233" y="2691415"/>
              <a:ext cx="353444" cy="353444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6895435B-80A4-2948-AA8A-119912D094A9}"/>
                </a:ext>
              </a:extLst>
            </p:cNvPr>
            <p:cNvSpPr/>
            <p:nvPr/>
          </p:nvSpPr>
          <p:spPr>
            <a:xfrm>
              <a:off x="2132904" y="2832453"/>
              <a:ext cx="277025" cy="277025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A1A28857-780E-6D41-8970-6DA84D5AAC74}"/>
                </a:ext>
              </a:extLst>
            </p:cNvPr>
            <p:cNvSpPr/>
            <p:nvPr/>
          </p:nvSpPr>
          <p:spPr>
            <a:xfrm>
              <a:off x="1909611" y="3483249"/>
              <a:ext cx="277025" cy="277025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Ovale 62">
              <a:extLst>
                <a:ext uri="{FF2B5EF4-FFF2-40B4-BE49-F238E27FC236}">
                  <a16:creationId xmlns:a16="http://schemas.microsoft.com/office/drawing/2014/main" id="{74AF0DD9-47EC-B144-8151-EA9B8C86CEF2}"/>
                </a:ext>
              </a:extLst>
            </p:cNvPr>
            <p:cNvSpPr/>
            <p:nvPr/>
          </p:nvSpPr>
          <p:spPr>
            <a:xfrm>
              <a:off x="2833163" y="3491471"/>
              <a:ext cx="372091" cy="372091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E51ABDCC-1C5B-DF42-8D07-C19B2830D932}"/>
                </a:ext>
              </a:extLst>
            </p:cNvPr>
            <p:cNvSpPr/>
            <p:nvPr/>
          </p:nvSpPr>
          <p:spPr>
            <a:xfrm>
              <a:off x="2555973" y="3800056"/>
              <a:ext cx="353444" cy="353444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Ovale 64">
              <a:extLst>
                <a:ext uri="{FF2B5EF4-FFF2-40B4-BE49-F238E27FC236}">
                  <a16:creationId xmlns:a16="http://schemas.microsoft.com/office/drawing/2014/main" id="{49BEE742-4966-6548-A0E6-6F8C84ABEDD3}"/>
                </a:ext>
              </a:extLst>
            </p:cNvPr>
            <p:cNvSpPr/>
            <p:nvPr/>
          </p:nvSpPr>
          <p:spPr>
            <a:xfrm>
              <a:off x="2736701" y="3990553"/>
              <a:ext cx="451677" cy="451677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9CA7AC00-0013-0448-90E1-4442C1F594D7}"/>
                </a:ext>
              </a:extLst>
            </p:cNvPr>
            <p:cNvSpPr/>
            <p:nvPr/>
          </p:nvSpPr>
          <p:spPr>
            <a:xfrm>
              <a:off x="4832966" y="4078253"/>
              <a:ext cx="495239" cy="495239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0EA44CB6-622F-C249-BED6-382101318B38}"/>
                </a:ext>
              </a:extLst>
            </p:cNvPr>
            <p:cNvSpPr txBox="1"/>
            <p:nvPr/>
          </p:nvSpPr>
          <p:spPr>
            <a:xfrm>
              <a:off x="6866923" y="3669057"/>
              <a:ext cx="1073855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INDUSTRIA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E8A936B0-FA48-F742-A79A-411E486BD713}"/>
                </a:ext>
              </a:extLst>
            </p:cNvPr>
            <p:cNvSpPr txBox="1"/>
            <p:nvPr/>
          </p:nvSpPr>
          <p:spPr>
            <a:xfrm>
              <a:off x="8209384" y="2595745"/>
              <a:ext cx="867355" cy="24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BANCHE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612F8CE8-D549-3E44-9C8B-59425F435AFE}"/>
                </a:ext>
              </a:extLst>
            </p:cNvPr>
            <p:cNvSpPr/>
            <p:nvPr/>
          </p:nvSpPr>
          <p:spPr>
            <a:xfrm>
              <a:off x="7875424" y="3370229"/>
              <a:ext cx="967368" cy="967368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7BA375D0-F100-8348-B978-A2FE3C18D462}"/>
                </a:ext>
              </a:extLst>
            </p:cNvPr>
            <p:cNvSpPr/>
            <p:nvPr/>
          </p:nvSpPr>
          <p:spPr>
            <a:xfrm>
              <a:off x="8153140" y="2999391"/>
              <a:ext cx="967368" cy="967368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57322A7C-1899-4745-A1D2-C7113A513EB6}"/>
                </a:ext>
              </a:extLst>
            </p:cNvPr>
            <p:cNvSpPr/>
            <p:nvPr/>
          </p:nvSpPr>
          <p:spPr>
            <a:xfrm>
              <a:off x="8322030" y="4400987"/>
              <a:ext cx="905522" cy="905522"/>
            </a:xfrm>
            <a:prstGeom prst="ellipse">
              <a:avLst/>
            </a:prstGeom>
            <a:solidFill>
              <a:srgbClr val="1921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AEE4F791-69F8-0041-BCEB-9CFE746A257E}"/>
                </a:ext>
              </a:extLst>
            </p:cNvPr>
            <p:cNvSpPr txBox="1"/>
            <p:nvPr/>
          </p:nvSpPr>
          <p:spPr>
            <a:xfrm>
              <a:off x="9176863" y="4357419"/>
              <a:ext cx="17397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TELECOMUNICAZIONI E MEDIA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</p:grpSp>
      <p:sp>
        <p:nvSpPr>
          <p:cNvPr id="76" name="Segnaposto numero diapositiva 3">
            <a:extLst>
              <a:ext uri="{FF2B5EF4-FFF2-40B4-BE49-F238E27FC236}">
                <a16:creationId xmlns:a16="http://schemas.microsoft.com/office/drawing/2014/main" id="{0C59B13B-F4BE-9C42-A71D-67D8D004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4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507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</a:b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Aumentano i gap di crescita del mercato tra Regioni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0311337-426C-754F-95F7-73382980256E}"/>
              </a:ext>
            </a:extLst>
          </p:cNvPr>
          <p:cNvGrpSpPr/>
          <p:nvPr/>
        </p:nvGrpSpPr>
        <p:grpSpPr>
          <a:xfrm>
            <a:off x="131266" y="2038133"/>
            <a:ext cx="5705343" cy="3487247"/>
            <a:chOff x="131266" y="2644170"/>
            <a:chExt cx="5705343" cy="3487247"/>
          </a:xfrm>
        </p:grpSpPr>
        <p:sp>
          <p:nvSpPr>
            <p:cNvPr id="2" name="Arco 1">
              <a:extLst>
                <a:ext uri="{FF2B5EF4-FFF2-40B4-BE49-F238E27FC236}">
                  <a16:creationId xmlns:a16="http://schemas.microsoft.com/office/drawing/2014/main" id="{1EFDA74F-45C5-0646-BDBE-464F2B6B9E36}"/>
                </a:ext>
              </a:extLst>
            </p:cNvPr>
            <p:cNvSpPr/>
            <p:nvPr/>
          </p:nvSpPr>
          <p:spPr>
            <a:xfrm>
              <a:off x="1612328" y="2809705"/>
              <a:ext cx="2676696" cy="2676696"/>
            </a:xfrm>
            <a:prstGeom prst="arc">
              <a:avLst>
                <a:gd name="adj1" fmla="val 16200000"/>
                <a:gd name="adj2" fmla="val 1747424"/>
              </a:avLst>
            </a:prstGeom>
            <a:ln w="155575" cap="rnd">
              <a:solidFill>
                <a:schemeClr val="accent5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C1B87C0E-B466-5B4D-8C20-06666FFE1824}"/>
                </a:ext>
              </a:extLst>
            </p:cNvPr>
            <p:cNvSpPr/>
            <p:nvPr/>
          </p:nvSpPr>
          <p:spPr>
            <a:xfrm>
              <a:off x="1612328" y="2809705"/>
              <a:ext cx="2676696" cy="2676696"/>
            </a:xfrm>
            <a:prstGeom prst="arc">
              <a:avLst>
                <a:gd name="adj1" fmla="val 2317545"/>
                <a:gd name="adj2" fmla="val 5686042"/>
              </a:avLst>
            </a:prstGeom>
            <a:ln w="155575" cap="rnd">
              <a:solidFill>
                <a:srgbClr val="F59C0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A2E7BD74-097A-D241-B9F2-7A916544A219}"/>
                </a:ext>
              </a:extLst>
            </p:cNvPr>
            <p:cNvSpPr/>
            <p:nvPr/>
          </p:nvSpPr>
          <p:spPr>
            <a:xfrm>
              <a:off x="1612328" y="2809705"/>
              <a:ext cx="2676696" cy="2676696"/>
            </a:xfrm>
            <a:prstGeom prst="arc">
              <a:avLst>
                <a:gd name="adj1" fmla="val 6291360"/>
                <a:gd name="adj2" fmla="val 10776786"/>
              </a:avLst>
            </a:prstGeom>
            <a:ln w="155575" cap="rnd">
              <a:solidFill>
                <a:srgbClr val="EE987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3E67D26B-5D01-5046-B3D3-FE839520A4BA}"/>
                </a:ext>
              </a:extLst>
            </p:cNvPr>
            <p:cNvSpPr/>
            <p:nvPr/>
          </p:nvSpPr>
          <p:spPr>
            <a:xfrm>
              <a:off x="1612328" y="2809705"/>
              <a:ext cx="2676696" cy="2676696"/>
            </a:xfrm>
            <a:prstGeom prst="arc">
              <a:avLst>
                <a:gd name="adj1" fmla="val 11451987"/>
                <a:gd name="adj2" fmla="val 15615002"/>
              </a:avLst>
            </a:prstGeom>
            <a:ln w="155575" cap="rnd">
              <a:solidFill>
                <a:srgbClr val="CC4D7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8B8572D-BD32-DC40-9D64-B7B900ABCC52}"/>
                </a:ext>
              </a:extLst>
            </p:cNvPr>
            <p:cNvSpPr txBox="1"/>
            <p:nvPr/>
          </p:nvSpPr>
          <p:spPr>
            <a:xfrm>
              <a:off x="4350884" y="3055485"/>
              <a:ext cx="14857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500" b="1" dirty="0">
                  <a:solidFill>
                    <a:schemeClr val="accent5">
                      <a:lumMod val="75000"/>
                    </a:schemeClr>
                  </a:solidFill>
                  <a:latin typeface="Montserrat" pitchFamily="2" charset="77"/>
                </a:rPr>
                <a:t>35%</a:t>
              </a:r>
            </a:p>
            <a:p>
              <a:r>
                <a:rPr lang="it-IT" sz="1000" b="1" dirty="0">
                  <a:solidFill>
                    <a:schemeClr val="accent5">
                      <a:lumMod val="75000"/>
                    </a:schemeClr>
                  </a:solidFill>
                  <a:latin typeface="Montserrat" pitchFamily="2" charset="77"/>
                </a:rPr>
                <a:t>Nord Ovest</a:t>
              </a:r>
              <a:endParaRPr lang="it-IT" sz="1000" dirty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B8D7B78-973F-E04E-A456-A897FA0FD3F3}"/>
                </a:ext>
              </a:extLst>
            </p:cNvPr>
            <p:cNvSpPr txBox="1"/>
            <p:nvPr/>
          </p:nvSpPr>
          <p:spPr>
            <a:xfrm>
              <a:off x="3546161" y="5500475"/>
              <a:ext cx="14857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500" b="1" dirty="0">
                  <a:solidFill>
                    <a:srgbClr val="F59C04"/>
                  </a:solidFill>
                  <a:latin typeface="Montserrat" pitchFamily="2" charset="77"/>
                </a:rPr>
                <a:t>20%</a:t>
              </a:r>
            </a:p>
            <a:p>
              <a:r>
                <a:rPr lang="it-IT" sz="1000" b="1" dirty="0">
                  <a:solidFill>
                    <a:srgbClr val="F59C04"/>
                  </a:solidFill>
                  <a:latin typeface="Montserrat" pitchFamily="2" charset="77"/>
                </a:rPr>
                <a:t>Nord Est</a:t>
              </a:r>
              <a:endParaRPr lang="it-IT" sz="1000" dirty="0">
                <a:solidFill>
                  <a:srgbClr val="F59C04"/>
                </a:solidFill>
                <a:latin typeface="Montserrat" pitchFamily="2" charset="77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E33232B-4FB5-B741-866F-37D51E7765F2}"/>
                </a:ext>
              </a:extLst>
            </p:cNvPr>
            <p:cNvSpPr txBox="1"/>
            <p:nvPr/>
          </p:nvSpPr>
          <p:spPr>
            <a:xfrm>
              <a:off x="131266" y="4850267"/>
              <a:ext cx="14857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500" b="1" dirty="0">
                  <a:solidFill>
                    <a:srgbClr val="EE9875"/>
                  </a:solidFill>
                  <a:latin typeface="Montserrat" pitchFamily="2" charset="77"/>
                </a:rPr>
                <a:t>26%</a:t>
              </a:r>
            </a:p>
            <a:p>
              <a:pPr algn="r"/>
              <a:r>
                <a:rPr lang="it-IT" sz="1000" b="1" dirty="0">
                  <a:solidFill>
                    <a:srgbClr val="EE9875"/>
                  </a:solidFill>
                  <a:latin typeface="Montserrat" pitchFamily="2" charset="77"/>
                </a:rPr>
                <a:t>Centro</a:t>
              </a:r>
              <a:endParaRPr lang="it-IT" sz="1000" dirty="0">
                <a:solidFill>
                  <a:srgbClr val="EE9875"/>
                </a:solidFill>
                <a:latin typeface="Montserrat" pitchFamily="2" charset="77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37C254F-53DC-854F-A827-CC8DFB09F06D}"/>
                </a:ext>
              </a:extLst>
            </p:cNvPr>
            <p:cNvSpPr txBox="1"/>
            <p:nvPr/>
          </p:nvSpPr>
          <p:spPr>
            <a:xfrm>
              <a:off x="263151" y="2644170"/>
              <a:ext cx="14857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500" b="1" dirty="0">
                  <a:solidFill>
                    <a:srgbClr val="CC4D7B"/>
                  </a:solidFill>
                  <a:latin typeface="Montserrat" pitchFamily="2" charset="77"/>
                </a:rPr>
                <a:t>19%</a:t>
              </a:r>
            </a:p>
            <a:p>
              <a:pPr algn="r"/>
              <a:r>
                <a:rPr lang="it-IT" sz="1000" b="1" dirty="0">
                  <a:solidFill>
                    <a:srgbClr val="CC4D7B"/>
                  </a:solidFill>
                  <a:latin typeface="Montserrat" pitchFamily="2" charset="77"/>
                </a:rPr>
                <a:t>Sud e Isole</a:t>
              </a:r>
              <a:endParaRPr lang="it-IT" sz="1000" dirty="0">
                <a:solidFill>
                  <a:srgbClr val="CC4D7B"/>
                </a:solidFill>
                <a:latin typeface="Montserrat" pitchFamily="2" charset="77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4760F68-194B-8546-95A1-06327C341817}"/>
                </a:ext>
              </a:extLst>
            </p:cNvPr>
            <p:cNvSpPr txBox="1"/>
            <p:nvPr/>
          </p:nvSpPr>
          <p:spPr>
            <a:xfrm>
              <a:off x="2207140" y="3685908"/>
              <a:ext cx="14857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192145"/>
                  </a:solidFill>
                  <a:latin typeface="Montserrat" pitchFamily="2" charset="77"/>
                </a:rPr>
                <a:t>MERCATO DIGITALE</a:t>
              </a:r>
            </a:p>
            <a:p>
              <a:pPr algn="ctr"/>
              <a:r>
                <a:rPr lang="it-IT" sz="1500" b="1" dirty="0">
                  <a:solidFill>
                    <a:srgbClr val="192145"/>
                  </a:solidFill>
                  <a:latin typeface="Montserrat" pitchFamily="2" charset="77"/>
                </a:rPr>
                <a:t>BUSINESS 2022</a:t>
              </a:r>
              <a:endParaRPr lang="it-IT" sz="15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92D383-17CC-4047-92AD-69454B34FFFA}"/>
              </a:ext>
            </a:extLst>
          </p:cNvPr>
          <p:cNvSpPr txBox="1"/>
          <p:nvPr/>
        </p:nvSpPr>
        <p:spPr>
          <a:xfrm>
            <a:off x="1512414" y="5796230"/>
            <a:ext cx="287517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</a:rPr>
              <a:t>€ 77,1 Miliardi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365099" y="6309794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cube, </a:t>
            </a: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M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aggio 2023</a:t>
            </a:r>
          </a:p>
        </p:txBody>
      </p:sp>
      <p:graphicFrame>
        <p:nvGraphicFramePr>
          <p:cNvPr id="21" name="Grafico 9">
            <a:extLst>
              <a:ext uri="{FF2B5EF4-FFF2-40B4-BE49-F238E27FC236}">
                <a16:creationId xmlns:a16="http://schemas.microsoft.com/office/drawing/2014/main" id="{BA7BEC07-0D2D-0F48-BE50-13DE4A91B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932900"/>
              </p:ext>
            </p:extLst>
          </p:nvPr>
        </p:nvGraphicFramePr>
        <p:xfrm>
          <a:off x="5690788" y="1482416"/>
          <a:ext cx="6068726" cy="484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C3D0F852-F3AF-0649-9C08-BEC73BE22641}"/>
              </a:ext>
            </a:extLst>
          </p:cNvPr>
          <p:cNvCxnSpPr>
            <a:cxnSpLocks/>
          </p:cNvCxnSpPr>
          <p:nvPr/>
        </p:nvCxnSpPr>
        <p:spPr>
          <a:xfrm>
            <a:off x="5484088" y="1888958"/>
            <a:ext cx="0" cy="4319337"/>
          </a:xfrm>
          <a:prstGeom prst="line">
            <a:avLst/>
          </a:prstGeom>
          <a:ln>
            <a:solidFill>
              <a:srgbClr val="19214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numero diapositiva 3">
            <a:extLst>
              <a:ext uri="{FF2B5EF4-FFF2-40B4-BE49-F238E27FC236}">
                <a16:creationId xmlns:a16="http://schemas.microsoft.com/office/drawing/2014/main" id="{DE88A372-22A1-614A-A436-123390E7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5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043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2154933"/>
            <a:ext cx="11327028" cy="17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6600" b="1" dirty="0">
                <a:solidFill>
                  <a:srgbClr val="222B54"/>
                </a:solidFill>
                <a:latin typeface="Montserrat" pitchFamily="2" charset="77"/>
              </a:rPr>
              <a:t>I TREND </a:t>
            </a:r>
          </a:p>
          <a:p>
            <a:pPr>
              <a:lnSpc>
                <a:spcPct val="80000"/>
              </a:lnSpc>
            </a:pPr>
            <a:r>
              <a:rPr lang="it-IT" sz="6600" b="1" dirty="0">
                <a:solidFill>
                  <a:srgbClr val="222B54"/>
                </a:solidFill>
                <a:latin typeface="Montserrat" pitchFamily="2" charset="77"/>
              </a:rPr>
              <a:t>E LE PREVISIONI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B7F5D8-C9E5-BC45-8A47-049B586DB974}"/>
              </a:ext>
            </a:extLst>
          </p:cNvPr>
          <p:cNvSpPr txBox="1"/>
          <p:nvPr/>
        </p:nvSpPr>
        <p:spPr>
          <a:xfrm>
            <a:off x="432486" y="3739790"/>
            <a:ext cx="1307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192145"/>
                </a:solidFill>
                <a:latin typeface="Montserrat" pitchFamily="2" charset="77"/>
              </a:rPr>
              <a:t>(2023-2026)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05A1A185-5677-574F-B6CE-72386F9A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6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298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Le previsioni nei prossimi anni saranno sostenute </a:t>
            </a:r>
            <a:b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</a:b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da una crescita incrementale 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365099" y="6309794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cube, </a:t>
            </a: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M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aggio 2023</a:t>
            </a:r>
          </a:p>
        </p:txBody>
      </p:sp>
      <p:grpSp>
        <p:nvGrpSpPr>
          <p:cNvPr id="97" name="Gruppo 96">
            <a:extLst>
              <a:ext uri="{FF2B5EF4-FFF2-40B4-BE49-F238E27FC236}">
                <a16:creationId xmlns:a16="http://schemas.microsoft.com/office/drawing/2014/main" id="{BFB11120-99D2-1049-AA62-AFC2A53637D9}"/>
              </a:ext>
            </a:extLst>
          </p:cNvPr>
          <p:cNvGrpSpPr/>
          <p:nvPr/>
        </p:nvGrpSpPr>
        <p:grpSpPr>
          <a:xfrm>
            <a:off x="493334" y="1940842"/>
            <a:ext cx="5649235" cy="3994231"/>
            <a:chOff x="207868" y="1940842"/>
            <a:chExt cx="5649235" cy="3994231"/>
          </a:xfrm>
        </p:grpSpPr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7D5E5042-07CE-A04E-9C7B-8CADD090EEF7}"/>
                </a:ext>
              </a:extLst>
            </p:cNvPr>
            <p:cNvGrpSpPr/>
            <p:nvPr/>
          </p:nvGrpSpPr>
          <p:grpSpPr>
            <a:xfrm>
              <a:off x="779432" y="2335427"/>
              <a:ext cx="5038792" cy="2771002"/>
              <a:chOff x="779432" y="2335427"/>
              <a:chExt cx="5038792" cy="2771002"/>
            </a:xfrm>
          </p:grpSpPr>
          <p:cxnSp>
            <p:nvCxnSpPr>
              <p:cNvPr id="57" name="Connettore 1 56">
                <a:extLst>
                  <a:ext uri="{FF2B5EF4-FFF2-40B4-BE49-F238E27FC236}">
                    <a16:creationId xmlns:a16="http://schemas.microsoft.com/office/drawing/2014/main" id="{1785CE4B-690E-FA44-BEFF-5646462230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432" y="5106429"/>
                <a:ext cx="5038792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>
                <a:extLst>
                  <a:ext uri="{FF2B5EF4-FFF2-40B4-BE49-F238E27FC236}">
                    <a16:creationId xmlns:a16="http://schemas.microsoft.com/office/drawing/2014/main" id="{F47EE593-879C-E948-A98F-4DF531ED56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432" y="4670260"/>
                <a:ext cx="5038792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>
                <a:extLst>
                  <a:ext uri="{FF2B5EF4-FFF2-40B4-BE49-F238E27FC236}">
                    <a16:creationId xmlns:a16="http://schemas.microsoft.com/office/drawing/2014/main" id="{9DB9B7AE-8CC9-2547-A527-28563AB855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432" y="4222729"/>
                <a:ext cx="5038792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>
                <a:extLst>
                  <a:ext uri="{FF2B5EF4-FFF2-40B4-BE49-F238E27FC236}">
                    <a16:creationId xmlns:a16="http://schemas.microsoft.com/office/drawing/2014/main" id="{88502D9B-6F53-2348-B086-8373F94F8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432" y="3755974"/>
                <a:ext cx="5038792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>
                <a:extLst>
                  <a:ext uri="{FF2B5EF4-FFF2-40B4-BE49-F238E27FC236}">
                    <a16:creationId xmlns:a16="http://schemas.microsoft.com/office/drawing/2014/main" id="{17DA7FE3-847E-BF4D-97F3-E88DE3D57B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432" y="3287995"/>
                <a:ext cx="5038792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1 63">
                <a:extLst>
                  <a:ext uri="{FF2B5EF4-FFF2-40B4-BE49-F238E27FC236}">
                    <a16:creationId xmlns:a16="http://schemas.microsoft.com/office/drawing/2014/main" id="{B3237452-49E1-A245-BC19-75F3A610D6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432" y="2827653"/>
                <a:ext cx="5038792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>
                <a:extLst>
                  <a:ext uri="{FF2B5EF4-FFF2-40B4-BE49-F238E27FC236}">
                    <a16:creationId xmlns:a16="http://schemas.microsoft.com/office/drawing/2014/main" id="{AB7B8DEF-3ADA-A54F-9EF3-40250CDF53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432" y="2335427"/>
                <a:ext cx="5038792" cy="0"/>
              </a:xfrm>
              <a:prstGeom prst="line">
                <a:avLst/>
              </a:prstGeom>
              <a:ln w="3175">
                <a:solidFill>
                  <a:srgbClr val="94A8B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22F21A25-7210-814B-BE99-FDDBD8D3493B}"/>
                </a:ext>
              </a:extLst>
            </p:cNvPr>
            <p:cNvCxnSpPr>
              <a:cxnSpLocks/>
            </p:cNvCxnSpPr>
            <p:nvPr/>
          </p:nvCxnSpPr>
          <p:spPr>
            <a:xfrm>
              <a:off x="785073" y="2335427"/>
              <a:ext cx="0" cy="3447535"/>
            </a:xfrm>
            <a:prstGeom prst="line">
              <a:avLst/>
            </a:prstGeom>
            <a:ln>
              <a:solidFill>
                <a:srgbClr val="1921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B7F5D7EB-B788-9949-AA82-B122F460D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532" y="5570875"/>
              <a:ext cx="5121571" cy="0"/>
            </a:xfrm>
            <a:prstGeom prst="line">
              <a:avLst/>
            </a:prstGeom>
            <a:ln>
              <a:solidFill>
                <a:srgbClr val="1921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8CB14CB7-82EF-2444-9406-5D35A6EE5696}"/>
                </a:ext>
              </a:extLst>
            </p:cNvPr>
            <p:cNvSpPr txBox="1"/>
            <p:nvPr/>
          </p:nvSpPr>
          <p:spPr>
            <a:xfrm>
              <a:off x="207868" y="5417786"/>
              <a:ext cx="551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000%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F96B24B9-C570-4241-8FFE-809F35F2E918}"/>
                </a:ext>
              </a:extLst>
            </p:cNvPr>
            <p:cNvSpPr txBox="1"/>
            <p:nvPr/>
          </p:nvSpPr>
          <p:spPr>
            <a:xfrm>
              <a:off x="210065" y="4988151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001%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0D04114-52D3-FD46-B12B-ABA0BC6C10AD}"/>
                </a:ext>
              </a:extLst>
            </p:cNvPr>
            <p:cNvSpPr txBox="1"/>
            <p:nvPr/>
          </p:nvSpPr>
          <p:spPr>
            <a:xfrm>
              <a:off x="210065" y="4520240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002%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94B77E77-B3D8-7544-AAA4-AECD2BD746C2}"/>
                </a:ext>
              </a:extLst>
            </p:cNvPr>
            <p:cNvSpPr txBox="1"/>
            <p:nvPr/>
          </p:nvSpPr>
          <p:spPr>
            <a:xfrm>
              <a:off x="210065" y="4052329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003%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EB797468-8CB0-864C-8BF7-57DCB999B1E5}"/>
                </a:ext>
              </a:extLst>
            </p:cNvPr>
            <p:cNvSpPr txBox="1"/>
            <p:nvPr/>
          </p:nvSpPr>
          <p:spPr>
            <a:xfrm>
              <a:off x="210065" y="3614396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004%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E1171596-C955-0A42-9956-850900BAF47B}"/>
                </a:ext>
              </a:extLst>
            </p:cNvPr>
            <p:cNvSpPr txBox="1"/>
            <p:nvPr/>
          </p:nvSpPr>
          <p:spPr>
            <a:xfrm>
              <a:off x="210065" y="3146485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005%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6F5782FD-040E-C740-96BB-A4EC4BD35DF4}"/>
                </a:ext>
              </a:extLst>
            </p:cNvPr>
            <p:cNvSpPr txBox="1"/>
            <p:nvPr/>
          </p:nvSpPr>
          <p:spPr>
            <a:xfrm>
              <a:off x="210065" y="2706456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006%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D09E952B-A124-6146-9F40-003503B4090C}"/>
                </a:ext>
              </a:extLst>
            </p:cNvPr>
            <p:cNvSpPr txBox="1"/>
            <p:nvPr/>
          </p:nvSpPr>
          <p:spPr>
            <a:xfrm>
              <a:off x="210065" y="2225122"/>
              <a:ext cx="548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192145"/>
                  </a:solidFill>
                  <a:latin typeface="Montserrat" pitchFamily="2" charset="77"/>
                </a:rPr>
                <a:t>007%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414B361-6877-1949-86A4-8E3AC09DA7DB}"/>
                </a:ext>
              </a:extLst>
            </p:cNvPr>
            <p:cNvSpPr txBox="1"/>
            <p:nvPr/>
          </p:nvSpPr>
          <p:spPr>
            <a:xfrm>
              <a:off x="1012177" y="5688852"/>
              <a:ext cx="546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2022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484BE0F-A3A8-3D44-9815-DCEAF07EDAEF}"/>
                </a:ext>
              </a:extLst>
            </p:cNvPr>
            <p:cNvSpPr txBox="1"/>
            <p:nvPr/>
          </p:nvSpPr>
          <p:spPr>
            <a:xfrm>
              <a:off x="1948028" y="5681181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2023 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356D6642-2EF1-DF41-8B9E-7232B109AA39}"/>
                </a:ext>
              </a:extLst>
            </p:cNvPr>
            <p:cNvSpPr txBox="1"/>
            <p:nvPr/>
          </p:nvSpPr>
          <p:spPr>
            <a:xfrm>
              <a:off x="2979051" y="5688851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2024 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2E3DDBB4-AC34-F441-A1AC-A781424CCDF5}"/>
                </a:ext>
              </a:extLst>
            </p:cNvPr>
            <p:cNvSpPr txBox="1"/>
            <p:nvPr/>
          </p:nvSpPr>
          <p:spPr>
            <a:xfrm>
              <a:off x="3957496" y="5681180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2025 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8FDA4A1B-0325-F240-82C0-BCFA5763EE54}"/>
                </a:ext>
              </a:extLst>
            </p:cNvPr>
            <p:cNvSpPr txBox="1"/>
            <p:nvPr/>
          </p:nvSpPr>
          <p:spPr>
            <a:xfrm>
              <a:off x="4947622" y="5681179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2026 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EAFBEA3F-E232-E34C-886A-256C4734D890}"/>
                </a:ext>
              </a:extLst>
            </p:cNvPr>
            <p:cNvSpPr/>
            <p:nvPr/>
          </p:nvSpPr>
          <p:spPr>
            <a:xfrm>
              <a:off x="1272746" y="3039762"/>
              <a:ext cx="4102443" cy="1445741"/>
            </a:xfrm>
            <a:custGeom>
              <a:avLst/>
              <a:gdLst>
                <a:gd name="connsiteX0" fmla="*/ 0 w 4102443"/>
                <a:gd name="connsiteY0" fmla="*/ 1445741 h 1445741"/>
                <a:gd name="connsiteX1" fmla="*/ 1037968 w 4102443"/>
                <a:gd name="connsiteY1" fmla="*/ 1112108 h 1445741"/>
                <a:gd name="connsiteX2" fmla="*/ 2038865 w 4102443"/>
                <a:gd name="connsiteY2" fmla="*/ 556054 h 1445741"/>
                <a:gd name="connsiteX3" fmla="*/ 3089189 w 4102443"/>
                <a:gd name="connsiteY3" fmla="*/ 247135 h 1445741"/>
                <a:gd name="connsiteX4" fmla="*/ 4102443 w 4102443"/>
                <a:gd name="connsiteY4" fmla="*/ 0 h 1445741"/>
                <a:gd name="connsiteX5" fmla="*/ 4102443 w 4102443"/>
                <a:gd name="connsiteY5" fmla="*/ 0 h 14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2443" h="1445741">
                  <a:moveTo>
                    <a:pt x="0" y="1445741"/>
                  </a:moveTo>
                  <a:lnTo>
                    <a:pt x="1037968" y="1112108"/>
                  </a:lnTo>
                  <a:lnTo>
                    <a:pt x="2038865" y="556054"/>
                  </a:lnTo>
                  <a:lnTo>
                    <a:pt x="3089189" y="247135"/>
                  </a:lnTo>
                  <a:lnTo>
                    <a:pt x="4102443" y="0"/>
                  </a:lnTo>
                  <a:lnTo>
                    <a:pt x="4102443" y="0"/>
                  </a:lnTo>
                </a:path>
              </a:pathLst>
            </a:custGeom>
            <a:noFill/>
            <a:ln w="15875">
              <a:solidFill>
                <a:srgbClr val="F59C0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Figura a mano libera 35">
              <a:extLst>
                <a:ext uri="{FF2B5EF4-FFF2-40B4-BE49-F238E27FC236}">
                  <a16:creationId xmlns:a16="http://schemas.microsoft.com/office/drawing/2014/main" id="{04E5CEB7-2903-314C-9609-8F82B18D989B}"/>
                </a:ext>
              </a:extLst>
            </p:cNvPr>
            <p:cNvSpPr/>
            <p:nvPr/>
          </p:nvSpPr>
          <p:spPr>
            <a:xfrm>
              <a:off x="1272746" y="3842951"/>
              <a:ext cx="4077730" cy="1346887"/>
            </a:xfrm>
            <a:custGeom>
              <a:avLst/>
              <a:gdLst>
                <a:gd name="connsiteX0" fmla="*/ 0 w 4077730"/>
                <a:gd name="connsiteY0" fmla="*/ 0 h 1346887"/>
                <a:gd name="connsiteX1" fmla="*/ 1050324 w 4077730"/>
                <a:gd name="connsiteY1" fmla="*/ 1346887 h 1346887"/>
                <a:gd name="connsiteX2" fmla="*/ 2063578 w 4077730"/>
                <a:gd name="connsiteY2" fmla="*/ 1075038 h 1346887"/>
                <a:gd name="connsiteX3" fmla="*/ 3039762 w 4077730"/>
                <a:gd name="connsiteY3" fmla="*/ 1124465 h 1346887"/>
                <a:gd name="connsiteX4" fmla="*/ 4077730 w 4077730"/>
                <a:gd name="connsiteY4" fmla="*/ 1248033 h 134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7730" h="1346887">
                  <a:moveTo>
                    <a:pt x="0" y="0"/>
                  </a:moveTo>
                  <a:lnTo>
                    <a:pt x="1050324" y="1346887"/>
                  </a:lnTo>
                  <a:lnTo>
                    <a:pt x="2063578" y="1075038"/>
                  </a:lnTo>
                  <a:lnTo>
                    <a:pt x="3039762" y="1124465"/>
                  </a:lnTo>
                  <a:lnTo>
                    <a:pt x="4077730" y="1248033"/>
                  </a:lnTo>
                </a:path>
              </a:pathLst>
            </a:custGeom>
            <a:noFill/>
            <a:ln w="158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49A383D8-D57E-3741-9181-E4851BFE979F}"/>
                </a:ext>
              </a:extLst>
            </p:cNvPr>
            <p:cNvSpPr txBox="1"/>
            <p:nvPr/>
          </p:nvSpPr>
          <p:spPr>
            <a:xfrm>
              <a:off x="899823" y="3503852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0070C0"/>
                  </a:solidFill>
                  <a:latin typeface="Montserrat" pitchFamily="2" charset="77"/>
                </a:rPr>
                <a:t>3,7%</a:t>
              </a:r>
              <a:endParaRPr lang="it-IT" sz="1500" dirty="0">
                <a:solidFill>
                  <a:srgbClr val="0070C0"/>
                </a:solidFill>
                <a:latin typeface="Montserrat" pitchFamily="2" charset="77"/>
              </a:endParaRP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EEB448F5-9D16-C342-9647-94A1E1A6DDD2}"/>
                </a:ext>
              </a:extLst>
            </p:cNvPr>
            <p:cNvSpPr txBox="1"/>
            <p:nvPr/>
          </p:nvSpPr>
          <p:spPr>
            <a:xfrm>
              <a:off x="1898091" y="3736029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F59C04"/>
                  </a:solidFill>
                  <a:latin typeface="Montserrat" pitchFamily="2" charset="77"/>
                </a:rPr>
                <a:t>3,1%</a:t>
              </a:r>
              <a:endParaRPr lang="it-IT" sz="1500" dirty="0">
                <a:solidFill>
                  <a:srgbClr val="F59C04"/>
                </a:solidFill>
                <a:latin typeface="Montserrat" pitchFamily="2" charset="77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A4FA9A44-3721-634D-9EE7-4033958D8D36}"/>
                </a:ext>
              </a:extLst>
            </p:cNvPr>
            <p:cNvSpPr txBox="1"/>
            <p:nvPr/>
          </p:nvSpPr>
          <p:spPr>
            <a:xfrm>
              <a:off x="2864388" y="3178344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F59C04"/>
                  </a:solidFill>
                  <a:latin typeface="Montserrat" pitchFamily="2" charset="77"/>
                </a:rPr>
                <a:t>4,3%</a:t>
              </a:r>
              <a:endParaRPr lang="it-IT" sz="1500" dirty="0">
                <a:solidFill>
                  <a:srgbClr val="F59C04"/>
                </a:solidFill>
                <a:latin typeface="Montserrat" pitchFamily="2" charset="77"/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9BDED558-4C62-3F4F-B7D9-A5FBC8B226FE}"/>
                </a:ext>
              </a:extLst>
            </p:cNvPr>
            <p:cNvSpPr txBox="1"/>
            <p:nvPr/>
          </p:nvSpPr>
          <p:spPr>
            <a:xfrm>
              <a:off x="3922823" y="2913001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F59C04"/>
                  </a:solidFill>
                  <a:latin typeface="Montserrat" pitchFamily="2" charset="77"/>
                </a:rPr>
                <a:t>5,0%</a:t>
              </a:r>
              <a:endParaRPr lang="it-IT" sz="1500" dirty="0">
                <a:solidFill>
                  <a:srgbClr val="F59C04"/>
                </a:solidFill>
                <a:latin typeface="Montserrat" pitchFamily="2" charset="77"/>
              </a:endParaRP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3F07312D-36E6-E149-B558-FDA779C129F1}"/>
                </a:ext>
              </a:extLst>
            </p:cNvPr>
            <p:cNvSpPr txBox="1"/>
            <p:nvPr/>
          </p:nvSpPr>
          <p:spPr>
            <a:xfrm>
              <a:off x="4947622" y="2655063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F59C04"/>
                  </a:solidFill>
                  <a:latin typeface="Montserrat" pitchFamily="2" charset="77"/>
                </a:rPr>
                <a:t>5,5%</a:t>
              </a:r>
              <a:endParaRPr lang="it-IT" sz="1500" dirty="0">
                <a:solidFill>
                  <a:srgbClr val="F59C04"/>
                </a:solidFill>
                <a:latin typeface="Montserrat" pitchFamily="2" charset="77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3AB769D3-A5E1-284E-A4D1-1529512B050C}"/>
                </a:ext>
              </a:extLst>
            </p:cNvPr>
            <p:cNvSpPr txBox="1"/>
            <p:nvPr/>
          </p:nvSpPr>
          <p:spPr>
            <a:xfrm>
              <a:off x="834823" y="4102343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F59C04"/>
                  </a:solidFill>
                  <a:latin typeface="Montserrat" pitchFamily="2" charset="77"/>
                </a:rPr>
                <a:t>2,4%</a:t>
              </a:r>
              <a:endParaRPr lang="it-IT" sz="1500" dirty="0">
                <a:solidFill>
                  <a:srgbClr val="F59C04"/>
                </a:solidFill>
                <a:latin typeface="Montserrat" pitchFamily="2" charset="77"/>
              </a:endParaRP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6DD8018F-2E3E-FE4A-AFFE-8E4819389D00}"/>
                </a:ext>
              </a:extLst>
            </p:cNvPr>
            <p:cNvSpPr txBox="1"/>
            <p:nvPr/>
          </p:nvSpPr>
          <p:spPr>
            <a:xfrm>
              <a:off x="1969440" y="5212131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0070C0"/>
                  </a:solidFill>
                  <a:latin typeface="Montserrat" pitchFamily="2" charset="77"/>
                </a:rPr>
                <a:t>0,9%</a:t>
              </a:r>
              <a:endParaRPr lang="it-IT" sz="1500" dirty="0">
                <a:solidFill>
                  <a:srgbClr val="0070C0"/>
                </a:solidFill>
                <a:latin typeface="Montserrat" pitchFamily="2" charset="77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2086E62D-E824-4C4B-89C8-EDDF8D3D7BBD}"/>
                </a:ext>
              </a:extLst>
            </p:cNvPr>
            <p:cNvSpPr txBox="1"/>
            <p:nvPr/>
          </p:nvSpPr>
          <p:spPr>
            <a:xfrm>
              <a:off x="2895399" y="4554164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0070C0"/>
                  </a:solidFill>
                  <a:latin typeface="Montserrat" pitchFamily="2" charset="77"/>
                </a:rPr>
                <a:t>1,4%</a:t>
              </a:r>
              <a:endParaRPr lang="it-IT" sz="1500" dirty="0">
                <a:solidFill>
                  <a:srgbClr val="0070C0"/>
                </a:solidFill>
                <a:latin typeface="Montserrat" pitchFamily="2" charset="77"/>
              </a:endParaRP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8CB2B751-9200-304A-AD15-38D939569D8F}"/>
                </a:ext>
              </a:extLst>
            </p:cNvPr>
            <p:cNvSpPr txBox="1"/>
            <p:nvPr/>
          </p:nvSpPr>
          <p:spPr>
            <a:xfrm>
              <a:off x="3957496" y="4599324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0070C0"/>
                  </a:solidFill>
                  <a:latin typeface="Montserrat" pitchFamily="2" charset="77"/>
                </a:rPr>
                <a:t>1,3%</a:t>
              </a:r>
              <a:endParaRPr lang="it-IT" sz="1500" dirty="0">
                <a:solidFill>
                  <a:srgbClr val="0070C0"/>
                </a:solidFill>
                <a:latin typeface="Montserrat" pitchFamily="2" charset="77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A15CED5E-659C-0242-A61C-4F0B2EA0F3F7}"/>
                </a:ext>
              </a:extLst>
            </p:cNvPr>
            <p:cNvSpPr txBox="1"/>
            <p:nvPr/>
          </p:nvSpPr>
          <p:spPr>
            <a:xfrm>
              <a:off x="4995928" y="4699868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0070C0"/>
                  </a:solidFill>
                  <a:latin typeface="Montserrat" pitchFamily="2" charset="77"/>
                </a:rPr>
                <a:t>1,1%</a:t>
              </a:r>
              <a:endParaRPr lang="it-IT" sz="1500" dirty="0">
                <a:solidFill>
                  <a:srgbClr val="0070C0"/>
                </a:solidFill>
                <a:latin typeface="Montserrat" pitchFamily="2" charset="77"/>
              </a:endParaRPr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59111218-ACA0-9140-B34C-20EF179F4ACB}"/>
                </a:ext>
              </a:extLst>
            </p:cNvPr>
            <p:cNvSpPr/>
            <p:nvPr/>
          </p:nvSpPr>
          <p:spPr>
            <a:xfrm>
              <a:off x="1220991" y="4412141"/>
              <a:ext cx="128702" cy="128702"/>
            </a:xfrm>
            <a:prstGeom prst="ellipse">
              <a:avLst/>
            </a:prstGeom>
            <a:solidFill>
              <a:srgbClr val="F59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EE7DB241-58A0-3445-97D5-3C3B03310FDC}"/>
                </a:ext>
              </a:extLst>
            </p:cNvPr>
            <p:cNvSpPr/>
            <p:nvPr/>
          </p:nvSpPr>
          <p:spPr>
            <a:xfrm>
              <a:off x="2223705" y="4094027"/>
              <a:ext cx="128702" cy="128702"/>
            </a:xfrm>
            <a:prstGeom prst="ellipse">
              <a:avLst/>
            </a:prstGeom>
            <a:solidFill>
              <a:srgbClr val="F59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8BA7FD37-D453-8F4A-9F96-17D5A6E8D5AE}"/>
                </a:ext>
              </a:extLst>
            </p:cNvPr>
            <p:cNvSpPr/>
            <p:nvPr/>
          </p:nvSpPr>
          <p:spPr>
            <a:xfrm>
              <a:off x="3230624" y="3528528"/>
              <a:ext cx="128702" cy="128702"/>
            </a:xfrm>
            <a:prstGeom prst="ellipse">
              <a:avLst/>
            </a:prstGeom>
            <a:solidFill>
              <a:srgbClr val="F59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D50672C4-39B2-7144-BDD8-C18C9EB46418}"/>
                </a:ext>
              </a:extLst>
            </p:cNvPr>
            <p:cNvSpPr/>
            <p:nvPr/>
          </p:nvSpPr>
          <p:spPr>
            <a:xfrm>
              <a:off x="4259381" y="3235183"/>
              <a:ext cx="128702" cy="128702"/>
            </a:xfrm>
            <a:prstGeom prst="ellipse">
              <a:avLst/>
            </a:prstGeom>
            <a:solidFill>
              <a:srgbClr val="F59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48938F47-161B-6345-A5A6-A7C3B65AE1C5}"/>
                </a:ext>
              </a:extLst>
            </p:cNvPr>
            <p:cNvSpPr/>
            <p:nvPr/>
          </p:nvSpPr>
          <p:spPr>
            <a:xfrm>
              <a:off x="5280513" y="2975411"/>
              <a:ext cx="128702" cy="128702"/>
            </a:xfrm>
            <a:prstGeom prst="ellipse">
              <a:avLst/>
            </a:prstGeom>
            <a:solidFill>
              <a:srgbClr val="F59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154C5FBB-61FE-6B43-87A0-8320A3D19CD3}"/>
                </a:ext>
              </a:extLst>
            </p:cNvPr>
            <p:cNvSpPr/>
            <p:nvPr/>
          </p:nvSpPr>
          <p:spPr>
            <a:xfrm>
              <a:off x="1221163" y="3803559"/>
              <a:ext cx="128702" cy="1287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769446FF-B6DE-624B-8D93-D75084C55ABE}"/>
                </a:ext>
              </a:extLst>
            </p:cNvPr>
            <p:cNvSpPr/>
            <p:nvPr/>
          </p:nvSpPr>
          <p:spPr>
            <a:xfrm>
              <a:off x="2252010" y="5113345"/>
              <a:ext cx="128702" cy="1287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3F90FDBD-0C00-2042-B292-984DC670507D}"/>
                </a:ext>
              </a:extLst>
            </p:cNvPr>
            <p:cNvSpPr/>
            <p:nvPr/>
          </p:nvSpPr>
          <p:spPr>
            <a:xfrm>
              <a:off x="3247260" y="4858476"/>
              <a:ext cx="128702" cy="1287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4A0251E4-55BA-374C-B474-936E49BABD05}"/>
                </a:ext>
              </a:extLst>
            </p:cNvPr>
            <p:cNvSpPr/>
            <p:nvPr/>
          </p:nvSpPr>
          <p:spPr>
            <a:xfrm>
              <a:off x="4259381" y="4900218"/>
              <a:ext cx="128702" cy="1287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DD5864F7-6418-A94B-B197-1BAB4AD8D75D}"/>
                </a:ext>
              </a:extLst>
            </p:cNvPr>
            <p:cNvSpPr/>
            <p:nvPr/>
          </p:nvSpPr>
          <p:spPr>
            <a:xfrm>
              <a:off x="5298482" y="5033345"/>
              <a:ext cx="128702" cy="12870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ECA0FABE-1600-534D-A22F-AD77634CAA8D}"/>
                </a:ext>
              </a:extLst>
            </p:cNvPr>
            <p:cNvSpPr txBox="1"/>
            <p:nvPr/>
          </p:nvSpPr>
          <p:spPr>
            <a:xfrm>
              <a:off x="784384" y="1940843"/>
              <a:ext cx="2227414" cy="2462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000" b="1" i="0" u="none" strike="noStrike" kern="1200" cap="none" spc="0" baseline="0" dirty="0" err="1">
                  <a:solidFill>
                    <a:srgbClr val="333F50"/>
                  </a:solidFill>
                  <a:uFillTx/>
                  <a:latin typeface="Montserrat" pitchFamily="2" charset="77"/>
                </a:rPr>
                <a:t>Var</a:t>
              </a:r>
              <a:r>
                <a:rPr lang="it-IT" sz="1000" b="1" i="0" u="none" strike="noStrike" kern="1200" cap="none" spc="0" baseline="0" dirty="0">
                  <a:solidFill>
                    <a:srgbClr val="333F50"/>
                  </a:solidFill>
                  <a:uFillTx/>
                  <a:latin typeface="Montserrat" pitchFamily="2" charset="77"/>
                </a:rPr>
                <a:t>. % Mercato Digitale</a:t>
              </a:r>
            </a:p>
          </p:txBody>
        </p: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E779D694-E3DE-FD44-A56D-AA67B3D48F16}"/>
                </a:ext>
              </a:extLst>
            </p:cNvPr>
            <p:cNvSpPr txBox="1"/>
            <p:nvPr/>
          </p:nvSpPr>
          <p:spPr>
            <a:xfrm>
              <a:off x="3135419" y="1940842"/>
              <a:ext cx="1049180" cy="2462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000" b="1" i="0" u="none" strike="noStrike" kern="1200" cap="none" spc="0" baseline="0" dirty="0">
                  <a:solidFill>
                    <a:srgbClr val="333F50"/>
                  </a:solidFill>
                  <a:uFillTx/>
                  <a:latin typeface="Montserrat" pitchFamily="2" charset="77"/>
                </a:rPr>
                <a:t>PIL</a:t>
              </a:r>
            </a:p>
          </p:txBody>
        </p:sp>
        <p:cxnSp>
          <p:nvCxnSpPr>
            <p:cNvPr id="76" name="Connettore 1 75">
              <a:extLst>
                <a:ext uri="{FF2B5EF4-FFF2-40B4-BE49-F238E27FC236}">
                  <a16:creationId xmlns:a16="http://schemas.microsoft.com/office/drawing/2014/main" id="{8F29A8E3-F1BF-3446-9E75-15AC911D4B52}"/>
                </a:ext>
              </a:extLst>
            </p:cNvPr>
            <p:cNvCxnSpPr>
              <a:stCxn id="68" idx="1"/>
            </p:cNvCxnSpPr>
            <p:nvPr/>
          </p:nvCxnSpPr>
          <p:spPr>
            <a:xfrm flipV="1">
              <a:off x="784384" y="2063952"/>
              <a:ext cx="227793" cy="2"/>
            </a:xfrm>
            <a:prstGeom prst="line">
              <a:avLst/>
            </a:prstGeom>
            <a:ln w="15875">
              <a:solidFill>
                <a:srgbClr val="F59C0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>
              <a:extLst>
                <a:ext uri="{FF2B5EF4-FFF2-40B4-BE49-F238E27FC236}">
                  <a16:creationId xmlns:a16="http://schemas.microsoft.com/office/drawing/2014/main" id="{AAC68C19-F174-DE4B-8893-61ADE6B999B4}"/>
                </a:ext>
              </a:extLst>
            </p:cNvPr>
            <p:cNvCxnSpPr/>
            <p:nvPr/>
          </p:nvCxnSpPr>
          <p:spPr>
            <a:xfrm flipV="1">
              <a:off x="3235707" y="2059487"/>
              <a:ext cx="227793" cy="2"/>
            </a:xfrm>
            <a:prstGeom prst="line">
              <a:avLst/>
            </a:prstGeom>
            <a:ln w="158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42C1363D-7811-3C4D-91DF-1EB3ED7E540C}"/>
              </a:ext>
            </a:extLst>
          </p:cNvPr>
          <p:cNvGrpSpPr/>
          <p:nvPr/>
        </p:nvGrpSpPr>
        <p:grpSpPr>
          <a:xfrm>
            <a:off x="6583415" y="1933688"/>
            <a:ext cx="5121571" cy="3994698"/>
            <a:chOff x="6096000" y="1933688"/>
            <a:chExt cx="5121571" cy="3994698"/>
          </a:xfrm>
        </p:grpSpPr>
        <p:cxnSp>
          <p:nvCxnSpPr>
            <p:cNvPr id="67" name="Connettore 1 66">
              <a:extLst>
                <a:ext uri="{FF2B5EF4-FFF2-40B4-BE49-F238E27FC236}">
                  <a16:creationId xmlns:a16="http://schemas.microsoft.com/office/drawing/2014/main" id="{61D15530-29D9-2943-A7AD-04F11F579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5572080"/>
              <a:ext cx="5121571" cy="0"/>
            </a:xfrm>
            <a:prstGeom prst="line">
              <a:avLst/>
            </a:prstGeom>
            <a:ln>
              <a:solidFill>
                <a:srgbClr val="1921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asellaDiTesto 78">
              <a:extLst>
                <a:ext uri="{FF2B5EF4-FFF2-40B4-BE49-F238E27FC236}">
                  <a16:creationId xmlns:a16="http://schemas.microsoft.com/office/drawing/2014/main" id="{00575578-DCDB-2E40-8719-765136305E3A}"/>
                </a:ext>
              </a:extLst>
            </p:cNvPr>
            <p:cNvSpPr txBox="1"/>
            <p:nvPr/>
          </p:nvSpPr>
          <p:spPr>
            <a:xfrm>
              <a:off x="6904397" y="1933688"/>
              <a:ext cx="3427655" cy="2462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000" b="1" i="0" u="none" strike="noStrike" kern="1200" cap="none" spc="0" baseline="0" dirty="0">
                  <a:solidFill>
                    <a:srgbClr val="333F50"/>
                  </a:solidFill>
                  <a:uFillTx/>
                  <a:latin typeface="Montserrat" pitchFamily="2" charset="77"/>
                </a:rPr>
                <a:t>VALORI DEL MERCATO DIGITALE IN MLD €</a:t>
              </a:r>
            </a:p>
          </p:txBody>
        </p:sp>
        <p:sp>
          <p:nvSpPr>
            <p:cNvPr id="80" name="Rettangolo 79">
              <a:extLst>
                <a:ext uri="{FF2B5EF4-FFF2-40B4-BE49-F238E27FC236}">
                  <a16:creationId xmlns:a16="http://schemas.microsoft.com/office/drawing/2014/main" id="{743C17DC-DD8F-CA4E-AAC1-D214F4980DCA}"/>
                </a:ext>
              </a:extLst>
            </p:cNvPr>
            <p:cNvSpPr/>
            <p:nvPr/>
          </p:nvSpPr>
          <p:spPr>
            <a:xfrm>
              <a:off x="6390921" y="3592879"/>
              <a:ext cx="465430" cy="1977996"/>
            </a:xfrm>
            <a:prstGeom prst="rect">
              <a:avLst/>
            </a:prstGeom>
            <a:solidFill>
              <a:srgbClr val="B0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Rettangolo 80">
              <a:extLst>
                <a:ext uri="{FF2B5EF4-FFF2-40B4-BE49-F238E27FC236}">
                  <a16:creationId xmlns:a16="http://schemas.microsoft.com/office/drawing/2014/main" id="{8E2D6F09-7254-0048-B4D1-FAA141735CC6}"/>
                </a:ext>
              </a:extLst>
            </p:cNvPr>
            <p:cNvSpPr/>
            <p:nvPr/>
          </p:nvSpPr>
          <p:spPr>
            <a:xfrm>
              <a:off x="7371014" y="3392706"/>
              <a:ext cx="465430" cy="2178169"/>
            </a:xfrm>
            <a:prstGeom prst="rect">
              <a:avLst/>
            </a:prstGeom>
            <a:solidFill>
              <a:srgbClr val="B0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DF9112E0-D82A-4944-8E2E-6E6FA16588F3}"/>
                </a:ext>
              </a:extLst>
            </p:cNvPr>
            <p:cNvSpPr/>
            <p:nvPr/>
          </p:nvSpPr>
          <p:spPr>
            <a:xfrm>
              <a:off x="8351107" y="3146486"/>
              <a:ext cx="465430" cy="2428102"/>
            </a:xfrm>
            <a:prstGeom prst="rect">
              <a:avLst/>
            </a:prstGeom>
            <a:solidFill>
              <a:srgbClr val="B0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E98FD68-CAB0-1946-A19D-66E69852228D}"/>
                </a:ext>
              </a:extLst>
            </p:cNvPr>
            <p:cNvSpPr/>
            <p:nvPr/>
          </p:nvSpPr>
          <p:spPr>
            <a:xfrm>
              <a:off x="9331200" y="2827653"/>
              <a:ext cx="465430" cy="2743222"/>
            </a:xfrm>
            <a:prstGeom prst="rect">
              <a:avLst/>
            </a:prstGeom>
            <a:solidFill>
              <a:srgbClr val="B0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>
              <a:extLst>
                <a:ext uri="{FF2B5EF4-FFF2-40B4-BE49-F238E27FC236}">
                  <a16:creationId xmlns:a16="http://schemas.microsoft.com/office/drawing/2014/main" id="{C0FD0CD2-40E6-4249-9CC5-4D69FF98C42C}"/>
                </a:ext>
              </a:extLst>
            </p:cNvPr>
            <p:cNvSpPr/>
            <p:nvPr/>
          </p:nvSpPr>
          <p:spPr>
            <a:xfrm>
              <a:off x="10311295" y="2526808"/>
              <a:ext cx="465430" cy="3054763"/>
            </a:xfrm>
            <a:prstGeom prst="rect">
              <a:avLst/>
            </a:prstGeom>
            <a:solidFill>
              <a:srgbClr val="B0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CasellaDiTesto 85">
              <a:extLst>
                <a:ext uri="{FF2B5EF4-FFF2-40B4-BE49-F238E27FC236}">
                  <a16:creationId xmlns:a16="http://schemas.microsoft.com/office/drawing/2014/main" id="{465E521D-9AD6-AE4C-9C36-BCF1CBE67137}"/>
                </a:ext>
              </a:extLst>
            </p:cNvPr>
            <p:cNvSpPr txBox="1"/>
            <p:nvPr/>
          </p:nvSpPr>
          <p:spPr>
            <a:xfrm>
              <a:off x="6385075" y="5682165"/>
              <a:ext cx="546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2022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87" name="CasellaDiTesto 86">
              <a:extLst>
                <a:ext uri="{FF2B5EF4-FFF2-40B4-BE49-F238E27FC236}">
                  <a16:creationId xmlns:a16="http://schemas.microsoft.com/office/drawing/2014/main" id="{61D10BB6-ECF3-5E4D-A958-E2D03AB786A4}"/>
                </a:ext>
              </a:extLst>
            </p:cNvPr>
            <p:cNvSpPr txBox="1"/>
            <p:nvPr/>
          </p:nvSpPr>
          <p:spPr>
            <a:xfrm>
              <a:off x="7320926" y="5674494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2023 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88" name="CasellaDiTesto 87">
              <a:extLst>
                <a:ext uri="{FF2B5EF4-FFF2-40B4-BE49-F238E27FC236}">
                  <a16:creationId xmlns:a16="http://schemas.microsoft.com/office/drawing/2014/main" id="{4A6526C0-F928-E441-9B48-D34E4F1EB718}"/>
                </a:ext>
              </a:extLst>
            </p:cNvPr>
            <p:cNvSpPr txBox="1"/>
            <p:nvPr/>
          </p:nvSpPr>
          <p:spPr>
            <a:xfrm>
              <a:off x="8298312" y="5682164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2024 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21921EA8-A105-A240-B8CA-18E99DB93621}"/>
                </a:ext>
              </a:extLst>
            </p:cNvPr>
            <p:cNvSpPr txBox="1"/>
            <p:nvPr/>
          </p:nvSpPr>
          <p:spPr>
            <a:xfrm>
              <a:off x="9246649" y="5674493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2025 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90" name="CasellaDiTesto 89">
              <a:extLst>
                <a:ext uri="{FF2B5EF4-FFF2-40B4-BE49-F238E27FC236}">
                  <a16:creationId xmlns:a16="http://schemas.microsoft.com/office/drawing/2014/main" id="{CC09B9D3-C357-9247-8EDC-3A40CE414E78}"/>
                </a:ext>
              </a:extLst>
            </p:cNvPr>
            <p:cNvSpPr txBox="1"/>
            <p:nvPr/>
          </p:nvSpPr>
          <p:spPr>
            <a:xfrm>
              <a:off x="10226744" y="5674492"/>
              <a:ext cx="6345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92145"/>
                  </a:solidFill>
                  <a:latin typeface="Montserrat" pitchFamily="2" charset="77"/>
                </a:rPr>
                <a:t>2026 E</a:t>
              </a:r>
              <a:endParaRPr lang="it-IT" sz="1000" dirty="0">
                <a:solidFill>
                  <a:srgbClr val="192145"/>
                </a:solidFill>
                <a:latin typeface="Montserrat" pitchFamily="2" charset="77"/>
              </a:endParaRPr>
            </a:p>
          </p:txBody>
        </p:sp>
        <p:sp>
          <p:nvSpPr>
            <p:cNvPr id="91" name="CasellaDiTesto 90">
              <a:extLst>
                <a:ext uri="{FF2B5EF4-FFF2-40B4-BE49-F238E27FC236}">
                  <a16:creationId xmlns:a16="http://schemas.microsoft.com/office/drawing/2014/main" id="{86A4A00A-1DEF-1248-85A2-A7F09588E362}"/>
                </a:ext>
              </a:extLst>
            </p:cNvPr>
            <p:cNvSpPr txBox="1"/>
            <p:nvPr/>
          </p:nvSpPr>
          <p:spPr>
            <a:xfrm>
              <a:off x="6218776" y="3235989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21426D"/>
                  </a:solidFill>
                  <a:latin typeface="Montserrat" pitchFamily="2" charset="77"/>
                </a:rPr>
                <a:t>77,1</a:t>
              </a:r>
              <a:endParaRPr lang="it-IT" sz="1500" dirty="0">
                <a:solidFill>
                  <a:srgbClr val="21426D"/>
                </a:solidFill>
                <a:latin typeface="Montserrat" pitchFamily="2" charset="77"/>
              </a:endParaRPr>
            </a:p>
          </p:txBody>
        </p:sp>
        <p:sp>
          <p:nvSpPr>
            <p:cNvPr id="92" name="CasellaDiTesto 91">
              <a:extLst>
                <a:ext uri="{FF2B5EF4-FFF2-40B4-BE49-F238E27FC236}">
                  <a16:creationId xmlns:a16="http://schemas.microsoft.com/office/drawing/2014/main" id="{B609321F-8B2C-2A4B-9A01-4FCA7328826C}"/>
                </a:ext>
              </a:extLst>
            </p:cNvPr>
            <p:cNvSpPr txBox="1"/>
            <p:nvPr/>
          </p:nvSpPr>
          <p:spPr>
            <a:xfrm>
              <a:off x="7180507" y="3030597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21426D"/>
                  </a:solidFill>
                  <a:latin typeface="Montserrat" pitchFamily="2" charset="77"/>
                </a:rPr>
                <a:t>79,4</a:t>
              </a:r>
              <a:endParaRPr lang="it-IT" sz="1500" dirty="0">
                <a:solidFill>
                  <a:srgbClr val="21426D"/>
                </a:solidFill>
                <a:latin typeface="Montserrat" pitchFamily="2" charset="77"/>
              </a:endParaRPr>
            </a:p>
          </p:txBody>
        </p:sp>
        <p:sp>
          <p:nvSpPr>
            <p:cNvPr id="93" name="CasellaDiTesto 92">
              <a:extLst>
                <a:ext uri="{FF2B5EF4-FFF2-40B4-BE49-F238E27FC236}">
                  <a16:creationId xmlns:a16="http://schemas.microsoft.com/office/drawing/2014/main" id="{ABF632D6-A9CA-754A-B215-EC0126F65264}"/>
                </a:ext>
              </a:extLst>
            </p:cNvPr>
            <p:cNvSpPr txBox="1"/>
            <p:nvPr/>
          </p:nvSpPr>
          <p:spPr>
            <a:xfrm>
              <a:off x="8158123" y="2787343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21426D"/>
                  </a:solidFill>
                  <a:latin typeface="Montserrat" pitchFamily="2" charset="77"/>
                </a:rPr>
                <a:t>82,9</a:t>
              </a:r>
              <a:endParaRPr lang="it-IT" sz="1500" dirty="0">
                <a:solidFill>
                  <a:srgbClr val="21426D"/>
                </a:solidFill>
                <a:latin typeface="Montserrat" pitchFamily="2" charset="77"/>
              </a:endParaRPr>
            </a:p>
          </p:txBody>
        </p:sp>
        <p:sp>
          <p:nvSpPr>
            <p:cNvPr id="94" name="CasellaDiTesto 93">
              <a:extLst>
                <a:ext uri="{FF2B5EF4-FFF2-40B4-BE49-F238E27FC236}">
                  <a16:creationId xmlns:a16="http://schemas.microsoft.com/office/drawing/2014/main" id="{1DE965F3-4F7C-384C-999D-C6CE32B21D0D}"/>
                </a:ext>
              </a:extLst>
            </p:cNvPr>
            <p:cNvSpPr txBox="1"/>
            <p:nvPr/>
          </p:nvSpPr>
          <p:spPr>
            <a:xfrm>
              <a:off x="9133329" y="2493480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21426D"/>
                  </a:solidFill>
                  <a:latin typeface="Montserrat" pitchFamily="2" charset="77"/>
                </a:rPr>
                <a:t>87,0</a:t>
              </a:r>
              <a:endParaRPr lang="it-IT" sz="1500" dirty="0">
                <a:solidFill>
                  <a:srgbClr val="21426D"/>
                </a:solidFill>
                <a:latin typeface="Montserrat" pitchFamily="2" charset="77"/>
              </a:endParaRPr>
            </a:p>
          </p:txBody>
        </p: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A34BC056-7F9C-4643-B93B-9086A2075D8A}"/>
                </a:ext>
              </a:extLst>
            </p:cNvPr>
            <p:cNvSpPr txBox="1"/>
            <p:nvPr/>
          </p:nvSpPr>
          <p:spPr>
            <a:xfrm>
              <a:off x="10113422" y="2171617"/>
              <a:ext cx="8611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21426D"/>
                  </a:solidFill>
                  <a:latin typeface="Montserrat" pitchFamily="2" charset="77"/>
                </a:rPr>
                <a:t>91,7</a:t>
              </a:r>
              <a:endParaRPr lang="it-IT" sz="1500" dirty="0">
                <a:solidFill>
                  <a:srgbClr val="21426D"/>
                </a:solidFill>
                <a:latin typeface="Montserrat" pitchFamily="2" charset="77"/>
              </a:endParaRPr>
            </a:p>
          </p:txBody>
        </p:sp>
      </p:grpSp>
      <p:cxnSp>
        <p:nvCxnSpPr>
          <p:cNvPr id="72" name="Connettore 1 71">
            <a:extLst>
              <a:ext uri="{FF2B5EF4-FFF2-40B4-BE49-F238E27FC236}">
                <a16:creationId xmlns:a16="http://schemas.microsoft.com/office/drawing/2014/main" id="{29FFE673-DBFD-024F-A19A-A9E3DF1BDF6B}"/>
              </a:ext>
            </a:extLst>
          </p:cNvPr>
          <p:cNvCxnSpPr/>
          <p:nvPr/>
        </p:nvCxnSpPr>
        <p:spPr>
          <a:xfrm>
            <a:off x="6374424" y="1519949"/>
            <a:ext cx="0" cy="4688346"/>
          </a:xfrm>
          <a:prstGeom prst="line">
            <a:avLst/>
          </a:prstGeom>
          <a:ln>
            <a:solidFill>
              <a:srgbClr val="19214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egnaposto numero diapositiva 3">
            <a:extLst>
              <a:ext uri="{FF2B5EF4-FFF2-40B4-BE49-F238E27FC236}">
                <a16:creationId xmlns:a16="http://schemas.microsoft.com/office/drawing/2014/main" id="{E428FC8A-0E43-4040-9EEE-5546DFEE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7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938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I Digital </a:t>
            </a:r>
            <a:r>
              <a:rPr lang="it-IT" sz="2500" b="1" dirty="0" err="1">
                <a:solidFill>
                  <a:srgbClr val="222B54"/>
                </a:solidFill>
                <a:latin typeface="Montserrat" pitchFamily="2" charset="77"/>
              </a:rPr>
              <a:t>Enabler</a:t>
            </a: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 saranno i motori </a:t>
            </a:r>
            <a:b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</a:b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della crescita del mercato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365099" y="6309794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cube, </a:t>
            </a:r>
            <a:r>
              <a:rPr lang="it-IT" sz="900" dirty="0">
                <a:solidFill>
                  <a:srgbClr val="333F50"/>
                </a:solidFill>
                <a:latin typeface="Montserrat" pitchFamily="2" charset="77"/>
                <a:cs typeface="Calibri" panose="020F0502020204030204" pitchFamily="34" charset="0"/>
              </a:rPr>
              <a:t>M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aggio 2023</a:t>
            </a: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9929F72C-2278-3740-BDF2-961EAD2C461E}"/>
              </a:ext>
            </a:extLst>
          </p:cNvPr>
          <p:cNvGrpSpPr/>
          <p:nvPr/>
        </p:nvGrpSpPr>
        <p:grpSpPr>
          <a:xfrm>
            <a:off x="1562330" y="2071952"/>
            <a:ext cx="9683586" cy="2955046"/>
            <a:chOff x="1562330" y="2331444"/>
            <a:chExt cx="9683586" cy="2955046"/>
          </a:xfrm>
        </p:grpSpPr>
        <p:cxnSp>
          <p:nvCxnSpPr>
            <p:cNvPr id="142" name="Connettore 1 141">
              <a:extLst>
                <a:ext uri="{FF2B5EF4-FFF2-40B4-BE49-F238E27FC236}">
                  <a16:creationId xmlns:a16="http://schemas.microsoft.com/office/drawing/2014/main" id="{9419090F-A79E-B947-8181-7EA2EA9775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2330" y="5286490"/>
              <a:ext cx="9653014" cy="0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>
              <a:extLst>
                <a:ext uri="{FF2B5EF4-FFF2-40B4-BE49-F238E27FC236}">
                  <a16:creationId xmlns:a16="http://schemas.microsoft.com/office/drawing/2014/main" id="{A628E5BC-DB10-2E4A-BA3E-52ECBB75F1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8262" y="4891582"/>
              <a:ext cx="9653014" cy="0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>
              <a:extLst>
                <a:ext uri="{FF2B5EF4-FFF2-40B4-BE49-F238E27FC236}">
                  <a16:creationId xmlns:a16="http://schemas.microsoft.com/office/drawing/2014/main" id="{BC52B16D-E4A7-3540-A0E2-208A2582EB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4512" y="4481851"/>
              <a:ext cx="9653014" cy="0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>
              <a:extLst>
                <a:ext uri="{FF2B5EF4-FFF2-40B4-BE49-F238E27FC236}">
                  <a16:creationId xmlns:a16="http://schemas.microsoft.com/office/drawing/2014/main" id="{5C97DD84-A03F-2246-8BB2-58EBF4FF0B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0762" y="4059548"/>
              <a:ext cx="9653014" cy="0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>
              <a:extLst>
                <a:ext uri="{FF2B5EF4-FFF2-40B4-BE49-F238E27FC236}">
                  <a16:creationId xmlns:a16="http://schemas.microsoft.com/office/drawing/2014/main" id="{C0884357-1939-C548-B7E5-2A426FF873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8262" y="3629433"/>
              <a:ext cx="9653014" cy="0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>
              <a:extLst>
                <a:ext uri="{FF2B5EF4-FFF2-40B4-BE49-F238E27FC236}">
                  <a16:creationId xmlns:a16="http://schemas.microsoft.com/office/drawing/2014/main" id="{ECEC6125-9E5B-AF48-9DAE-6FF8460D44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2686" y="3182227"/>
              <a:ext cx="9653014" cy="0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>
              <a:extLst>
                <a:ext uri="{FF2B5EF4-FFF2-40B4-BE49-F238E27FC236}">
                  <a16:creationId xmlns:a16="http://schemas.microsoft.com/office/drawing/2014/main" id="{794BE8D3-A9A3-7847-89AB-E27791546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8262" y="2739112"/>
              <a:ext cx="9653014" cy="0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>
              <a:extLst>
                <a:ext uri="{FF2B5EF4-FFF2-40B4-BE49-F238E27FC236}">
                  <a16:creationId xmlns:a16="http://schemas.microsoft.com/office/drawing/2014/main" id="{FD5D2E02-E683-6E46-992B-E312A33FF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2902" y="2331444"/>
              <a:ext cx="9653014" cy="0"/>
            </a:xfrm>
            <a:prstGeom prst="line">
              <a:avLst/>
            </a:prstGeom>
            <a:ln w="3175">
              <a:solidFill>
                <a:srgbClr val="94A8B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CasellaDiTesto 20">
            <a:extLst>
              <a:ext uri="{FF2B5EF4-FFF2-40B4-BE49-F238E27FC236}">
                <a16:creationId xmlns:a16="http://schemas.microsoft.com/office/drawing/2014/main" id="{D4165B2F-0A39-8F41-BC45-1CEE71184B03}"/>
              </a:ext>
            </a:extLst>
          </p:cNvPr>
          <p:cNvSpPr txBox="1"/>
          <p:nvPr/>
        </p:nvSpPr>
        <p:spPr>
          <a:xfrm rot="16200004">
            <a:off x="-757226" y="3301863"/>
            <a:ext cx="2765215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dirty="0">
                <a:solidFill>
                  <a:srgbClr val="333F50"/>
                </a:solidFill>
                <a:latin typeface="Montserrat" pitchFamily="2" charset="77"/>
              </a:rPr>
              <a:t>TCMA 26E/22</a:t>
            </a:r>
          </a:p>
        </p:txBody>
      </p:sp>
      <p:sp>
        <p:nvSpPr>
          <p:cNvPr id="78" name="CasellaDiTesto 19">
            <a:extLst>
              <a:ext uri="{FF2B5EF4-FFF2-40B4-BE49-F238E27FC236}">
                <a16:creationId xmlns:a16="http://schemas.microsoft.com/office/drawing/2014/main" id="{9D61055A-A9FC-754E-9379-94A9A867E664}"/>
              </a:ext>
            </a:extLst>
          </p:cNvPr>
          <p:cNvSpPr txBox="1"/>
          <p:nvPr/>
        </p:nvSpPr>
        <p:spPr>
          <a:xfrm>
            <a:off x="3971531" y="5625971"/>
            <a:ext cx="5518458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kern="0" dirty="0">
                <a:solidFill>
                  <a:srgbClr val="333F50"/>
                </a:solidFill>
                <a:latin typeface="Montserrat" pitchFamily="2" charset="77"/>
              </a:rPr>
              <a:t>VALORE DI MERCATO, 2022 (MLN€)</a:t>
            </a:r>
          </a:p>
        </p:txBody>
      </p:sp>
      <p:cxnSp>
        <p:nvCxnSpPr>
          <p:cNvPr id="85" name="Connettore 1 84">
            <a:extLst>
              <a:ext uri="{FF2B5EF4-FFF2-40B4-BE49-F238E27FC236}">
                <a16:creationId xmlns:a16="http://schemas.microsoft.com/office/drawing/2014/main" id="{5D8FFA5A-559C-BC47-8CE4-F1B3B31F4AB0}"/>
              </a:ext>
            </a:extLst>
          </p:cNvPr>
          <p:cNvCxnSpPr>
            <a:cxnSpLocks/>
          </p:cNvCxnSpPr>
          <p:nvPr/>
        </p:nvCxnSpPr>
        <p:spPr>
          <a:xfrm>
            <a:off x="1588262" y="1977081"/>
            <a:ext cx="0" cy="3447535"/>
          </a:xfrm>
          <a:prstGeom prst="line">
            <a:avLst/>
          </a:prstGeom>
          <a:ln>
            <a:solidFill>
              <a:srgbClr val="192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>
            <a:extLst>
              <a:ext uri="{FF2B5EF4-FFF2-40B4-BE49-F238E27FC236}">
                <a16:creationId xmlns:a16="http://schemas.microsoft.com/office/drawing/2014/main" id="{B0567AD7-911C-5544-9E95-E2D03339682E}"/>
              </a:ext>
            </a:extLst>
          </p:cNvPr>
          <p:cNvCxnSpPr>
            <a:cxnSpLocks/>
          </p:cNvCxnSpPr>
          <p:nvPr/>
        </p:nvCxnSpPr>
        <p:spPr>
          <a:xfrm flipH="1">
            <a:off x="1538721" y="5212529"/>
            <a:ext cx="9676623" cy="0"/>
          </a:xfrm>
          <a:prstGeom prst="line">
            <a:avLst/>
          </a:prstGeom>
          <a:ln>
            <a:solidFill>
              <a:srgbClr val="192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77228110-9A18-5543-9180-CAA16C9BD47A}"/>
              </a:ext>
            </a:extLst>
          </p:cNvPr>
          <p:cNvSpPr txBox="1"/>
          <p:nvPr/>
        </p:nvSpPr>
        <p:spPr>
          <a:xfrm>
            <a:off x="1006578" y="4915583"/>
            <a:ext cx="548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0,0%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9E2BB848-95A5-424B-97FF-5C859E3C06FF}"/>
              </a:ext>
            </a:extLst>
          </p:cNvPr>
          <p:cNvSpPr txBox="1"/>
          <p:nvPr/>
        </p:nvSpPr>
        <p:spPr>
          <a:xfrm>
            <a:off x="1006578" y="4485945"/>
            <a:ext cx="548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5,0%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F7CCCE53-E6C1-3D48-9073-A007DAFEF182}"/>
              </a:ext>
            </a:extLst>
          </p:cNvPr>
          <p:cNvSpPr txBox="1"/>
          <p:nvPr/>
        </p:nvSpPr>
        <p:spPr>
          <a:xfrm>
            <a:off x="1006578" y="4056307"/>
            <a:ext cx="548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10,0%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6C040806-0072-1645-8E11-8539611CEB18}"/>
              </a:ext>
            </a:extLst>
          </p:cNvPr>
          <p:cNvSpPr txBox="1"/>
          <p:nvPr/>
        </p:nvSpPr>
        <p:spPr>
          <a:xfrm>
            <a:off x="1006578" y="3626669"/>
            <a:ext cx="548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15,0%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DFC5D191-8319-9C40-BA0D-5E1F0E075FB0}"/>
              </a:ext>
            </a:extLst>
          </p:cNvPr>
          <p:cNvSpPr txBox="1"/>
          <p:nvPr/>
        </p:nvSpPr>
        <p:spPr>
          <a:xfrm>
            <a:off x="1006578" y="3197031"/>
            <a:ext cx="674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20,0%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61FDEACC-1CA9-5747-BA67-777D225CADCF}"/>
              </a:ext>
            </a:extLst>
          </p:cNvPr>
          <p:cNvSpPr txBox="1"/>
          <p:nvPr/>
        </p:nvSpPr>
        <p:spPr>
          <a:xfrm>
            <a:off x="1006578" y="2767393"/>
            <a:ext cx="548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25,0%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AE04309D-E452-E848-9F3E-1F65EC10941C}"/>
              </a:ext>
            </a:extLst>
          </p:cNvPr>
          <p:cNvSpPr txBox="1"/>
          <p:nvPr/>
        </p:nvSpPr>
        <p:spPr>
          <a:xfrm>
            <a:off x="1006577" y="2337755"/>
            <a:ext cx="716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30,0%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FB08342F-6531-6F46-8911-8C5EDD7575C8}"/>
              </a:ext>
            </a:extLst>
          </p:cNvPr>
          <p:cNvSpPr txBox="1"/>
          <p:nvPr/>
        </p:nvSpPr>
        <p:spPr>
          <a:xfrm>
            <a:off x="1006578" y="1908117"/>
            <a:ext cx="548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35,0%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10F1915A-A0B0-6940-94B0-6029C2C4C972}"/>
              </a:ext>
            </a:extLst>
          </p:cNvPr>
          <p:cNvSpPr txBox="1"/>
          <p:nvPr/>
        </p:nvSpPr>
        <p:spPr>
          <a:xfrm>
            <a:off x="2870749" y="5212529"/>
            <a:ext cx="55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1.000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1485B418-F5A2-A945-80F2-435A5DD4762E}"/>
              </a:ext>
            </a:extLst>
          </p:cNvPr>
          <p:cNvSpPr txBox="1"/>
          <p:nvPr/>
        </p:nvSpPr>
        <p:spPr>
          <a:xfrm>
            <a:off x="4330368" y="5212529"/>
            <a:ext cx="55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2.000</a:t>
            </a: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33575B73-E6B3-1442-AF85-357F8953C5A7}"/>
              </a:ext>
            </a:extLst>
          </p:cNvPr>
          <p:cNvSpPr txBox="1"/>
          <p:nvPr/>
        </p:nvSpPr>
        <p:spPr>
          <a:xfrm>
            <a:off x="5875014" y="5212529"/>
            <a:ext cx="55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3.000</a:t>
            </a: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17C2293C-D819-C641-94BC-01267A461B6B}"/>
              </a:ext>
            </a:extLst>
          </p:cNvPr>
          <p:cNvSpPr txBox="1"/>
          <p:nvPr/>
        </p:nvSpPr>
        <p:spPr>
          <a:xfrm>
            <a:off x="7387908" y="5212529"/>
            <a:ext cx="55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4.000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5EF14DB8-E6E2-5848-BB4B-D03B5096FDEF}"/>
              </a:ext>
            </a:extLst>
          </p:cNvPr>
          <p:cNvSpPr txBox="1"/>
          <p:nvPr/>
        </p:nvSpPr>
        <p:spPr>
          <a:xfrm>
            <a:off x="8753585" y="5212529"/>
            <a:ext cx="735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5.000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CAA7FD52-8483-B84D-8B4B-FFABED63D19B}"/>
              </a:ext>
            </a:extLst>
          </p:cNvPr>
          <p:cNvSpPr txBox="1"/>
          <p:nvPr/>
        </p:nvSpPr>
        <p:spPr>
          <a:xfrm>
            <a:off x="10603738" y="5212529"/>
            <a:ext cx="735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192145"/>
                </a:solidFill>
                <a:latin typeface="Montserrat" pitchFamily="2" charset="77"/>
              </a:rPr>
              <a:t>6.000</a:t>
            </a: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C50B9433-44C4-2747-ACE9-D29C43993D90}"/>
              </a:ext>
            </a:extLst>
          </p:cNvPr>
          <p:cNvSpPr txBox="1"/>
          <p:nvPr/>
        </p:nvSpPr>
        <p:spPr>
          <a:xfrm>
            <a:off x="1820085" y="2722369"/>
            <a:ext cx="116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BLOCKCHAIN</a:t>
            </a:r>
          </a:p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42,5 – 25,4%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cxnSp>
        <p:nvCxnSpPr>
          <p:cNvPr id="115" name="Connettore 1 114">
            <a:extLst>
              <a:ext uri="{FF2B5EF4-FFF2-40B4-BE49-F238E27FC236}">
                <a16:creationId xmlns:a16="http://schemas.microsoft.com/office/drawing/2014/main" id="{A7945FBC-AB23-2948-8ABC-6056DBEEC1A0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3144654" y="1977081"/>
            <a:ext cx="1641" cy="3235448"/>
          </a:xfrm>
          <a:prstGeom prst="line">
            <a:avLst/>
          </a:prstGeom>
          <a:ln w="3175">
            <a:solidFill>
              <a:srgbClr val="94A8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>
            <a:extLst>
              <a:ext uri="{FF2B5EF4-FFF2-40B4-BE49-F238E27FC236}">
                <a16:creationId xmlns:a16="http://schemas.microsoft.com/office/drawing/2014/main" id="{BF4F70B0-1D42-8E4D-AADA-D1802E828985}"/>
              </a:ext>
            </a:extLst>
          </p:cNvPr>
          <p:cNvCxnSpPr>
            <a:cxnSpLocks/>
          </p:cNvCxnSpPr>
          <p:nvPr/>
        </p:nvCxnSpPr>
        <p:spPr>
          <a:xfrm>
            <a:off x="4605914" y="1980788"/>
            <a:ext cx="1641" cy="3235448"/>
          </a:xfrm>
          <a:prstGeom prst="line">
            <a:avLst/>
          </a:prstGeom>
          <a:ln w="3175">
            <a:solidFill>
              <a:srgbClr val="94A8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1 116">
            <a:extLst>
              <a:ext uri="{FF2B5EF4-FFF2-40B4-BE49-F238E27FC236}">
                <a16:creationId xmlns:a16="http://schemas.microsoft.com/office/drawing/2014/main" id="{C2A03C02-5946-C545-987C-E32C0550AA20}"/>
              </a:ext>
            </a:extLst>
          </p:cNvPr>
          <p:cNvCxnSpPr>
            <a:cxnSpLocks/>
          </p:cNvCxnSpPr>
          <p:nvPr/>
        </p:nvCxnSpPr>
        <p:spPr>
          <a:xfrm>
            <a:off x="6150560" y="1972272"/>
            <a:ext cx="1641" cy="3235448"/>
          </a:xfrm>
          <a:prstGeom prst="line">
            <a:avLst/>
          </a:prstGeom>
          <a:ln w="3175">
            <a:solidFill>
              <a:srgbClr val="94A8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>
            <a:extLst>
              <a:ext uri="{FF2B5EF4-FFF2-40B4-BE49-F238E27FC236}">
                <a16:creationId xmlns:a16="http://schemas.microsoft.com/office/drawing/2014/main" id="{3E023498-00EA-3E43-8E23-95E50AE04A85}"/>
              </a:ext>
            </a:extLst>
          </p:cNvPr>
          <p:cNvCxnSpPr>
            <a:cxnSpLocks/>
          </p:cNvCxnSpPr>
          <p:nvPr/>
        </p:nvCxnSpPr>
        <p:spPr>
          <a:xfrm>
            <a:off x="7663592" y="1976079"/>
            <a:ext cx="1641" cy="3235448"/>
          </a:xfrm>
          <a:prstGeom prst="line">
            <a:avLst/>
          </a:prstGeom>
          <a:ln w="3175">
            <a:solidFill>
              <a:srgbClr val="94A8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1 118">
            <a:extLst>
              <a:ext uri="{FF2B5EF4-FFF2-40B4-BE49-F238E27FC236}">
                <a16:creationId xmlns:a16="http://schemas.microsoft.com/office/drawing/2014/main" id="{19FD7F54-E04C-7941-9E3C-E8789762CD08}"/>
              </a:ext>
            </a:extLst>
          </p:cNvPr>
          <p:cNvCxnSpPr>
            <a:cxnSpLocks/>
          </p:cNvCxnSpPr>
          <p:nvPr/>
        </p:nvCxnSpPr>
        <p:spPr>
          <a:xfrm>
            <a:off x="9118867" y="1980788"/>
            <a:ext cx="1641" cy="3235448"/>
          </a:xfrm>
          <a:prstGeom prst="line">
            <a:avLst/>
          </a:prstGeom>
          <a:ln w="3175">
            <a:solidFill>
              <a:srgbClr val="94A8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1 119">
            <a:extLst>
              <a:ext uri="{FF2B5EF4-FFF2-40B4-BE49-F238E27FC236}">
                <a16:creationId xmlns:a16="http://schemas.microsoft.com/office/drawing/2014/main" id="{FA37124B-46F0-654C-A119-084C30CFCA15}"/>
              </a:ext>
            </a:extLst>
          </p:cNvPr>
          <p:cNvCxnSpPr>
            <a:cxnSpLocks/>
          </p:cNvCxnSpPr>
          <p:nvPr/>
        </p:nvCxnSpPr>
        <p:spPr>
          <a:xfrm>
            <a:off x="10965828" y="1972272"/>
            <a:ext cx="1641" cy="3235448"/>
          </a:xfrm>
          <a:prstGeom prst="line">
            <a:avLst/>
          </a:prstGeom>
          <a:ln w="3175">
            <a:solidFill>
              <a:srgbClr val="94A8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BDF64D84-28F6-C045-87F9-8E5CBB0EFF51}"/>
              </a:ext>
            </a:extLst>
          </p:cNvPr>
          <p:cNvSpPr txBox="1"/>
          <p:nvPr/>
        </p:nvSpPr>
        <p:spPr>
          <a:xfrm>
            <a:off x="3100062" y="4336558"/>
            <a:ext cx="1202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WEAREBLE TECHNOLOGY</a:t>
            </a:r>
          </a:p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828,4 – 6,3%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2708AE00-9476-734E-A680-F0ED748A848D}"/>
              </a:ext>
            </a:extLst>
          </p:cNvPr>
          <p:cNvSpPr txBox="1"/>
          <p:nvPr/>
        </p:nvSpPr>
        <p:spPr>
          <a:xfrm>
            <a:off x="4492374" y="3520223"/>
            <a:ext cx="141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CYBERSECURITY</a:t>
            </a:r>
          </a:p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1.590,1 – 14,2%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130" name="Ovale 129">
            <a:extLst>
              <a:ext uri="{FF2B5EF4-FFF2-40B4-BE49-F238E27FC236}">
                <a16:creationId xmlns:a16="http://schemas.microsoft.com/office/drawing/2014/main" id="{7CD003C9-7B03-6F4E-9EB9-6D8990F507ED}"/>
              </a:ext>
            </a:extLst>
          </p:cNvPr>
          <p:cNvSpPr/>
          <p:nvPr/>
        </p:nvSpPr>
        <p:spPr>
          <a:xfrm>
            <a:off x="1690524" y="2840942"/>
            <a:ext cx="162965" cy="162965"/>
          </a:xfrm>
          <a:prstGeom prst="ellipse">
            <a:avLst/>
          </a:prstGeom>
          <a:solidFill>
            <a:srgbClr val="192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Ovale 133">
            <a:extLst>
              <a:ext uri="{FF2B5EF4-FFF2-40B4-BE49-F238E27FC236}">
                <a16:creationId xmlns:a16="http://schemas.microsoft.com/office/drawing/2014/main" id="{E5776706-44ED-3A4E-8BE2-4E1ED554A6C9}"/>
              </a:ext>
            </a:extLst>
          </p:cNvPr>
          <p:cNvSpPr/>
          <p:nvPr/>
        </p:nvSpPr>
        <p:spPr>
          <a:xfrm>
            <a:off x="2564596" y="4250396"/>
            <a:ext cx="348236" cy="348236"/>
          </a:xfrm>
          <a:prstGeom prst="ellipse">
            <a:avLst/>
          </a:prstGeom>
          <a:solidFill>
            <a:srgbClr val="192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>
            <a:extLst>
              <a:ext uri="{FF2B5EF4-FFF2-40B4-BE49-F238E27FC236}">
                <a16:creationId xmlns:a16="http://schemas.microsoft.com/office/drawing/2014/main" id="{BC6E70CF-102A-AE41-B2EC-6FCB18B3180A}"/>
              </a:ext>
            </a:extLst>
          </p:cNvPr>
          <p:cNvSpPr/>
          <p:nvPr/>
        </p:nvSpPr>
        <p:spPr>
          <a:xfrm>
            <a:off x="3905944" y="3830623"/>
            <a:ext cx="427368" cy="427368"/>
          </a:xfrm>
          <a:prstGeom prst="ellipse">
            <a:avLst/>
          </a:prstGeom>
          <a:solidFill>
            <a:srgbClr val="192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Ovale 139">
            <a:extLst>
              <a:ext uri="{FF2B5EF4-FFF2-40B4-BE49-F238E27FC236}">
                <a16:creationId xmlns:a16="http://schemas.microsoft.com/office/drawing/2014/main" id="{3A2E883C-A7BA-9345-A93F-E516511FAE68}"/>
              </a:ext>
            </a:extLst>
          </p:cNvPr>
          <p:cNvSpPr/>
          <p:nvPr/>
        </p:nvSpPr>
        <p:spPr>
          <a:xfrm>
            <a:off x="7421301" y="3967644"/>
            <a:ext cx="737827" cy="737827"/>
          </a:xfrm>
          <a:prstGeom prst="ellipse">
            <a:avLst/>
          </a:prstGeom>
          <a:solidFill>
            <a:srgbClr val="192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EE23694C-524F-4644-83D0-859D9AFE8E86}"/>
              </a:ext>
            </a:extLst>
          </p:cNvPr>
          <p:cNvSpPr txBox="1"/>
          <p:nvPr/>
        </p:nvSpPr>
        <p:spPr>
          <a:xfrm>
            <a:off x="7214625" y="3443721"/>
            <a:ext cx="1739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IOT</a:t>
            </a:r>
          </a:p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4.042,8 – 9,5%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150" name="Ovale 149">
            <a:extLst>
              <a:ext uri="{FF2B5EF4-FFF2-40B4-BE49-F238E27FC236}">
                <a16:creationId xmlns:a16="http://schemas.microsoft.com/office/drawing/2014/main" id="{BE13D1B4-4F14-0846-ACA1-6020B5741D79}"/>
              </a:ext>
            </a:extLst>
          </p:cNvPr>
          <p:cNvSpPr/>
          <p:nvPr/>
        </p:nvSpPr>
        <p:spPr>
          <a:xfrm>
            <a:off x="2465411" y="2412076"/>
            <a:ext cx="277025" cy="277025"/>
          </a:xfrm>
          <a:prstGeom prst="ellipse">
            <a:avLst/>
          </a:prstGeom>
          <a:solidFill>
            <a:srgbClr val="192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7AE08778-07B9-D346-A4AC-3FECB82D2499}"/>
              </a:ext>
            </a:extLst>
          </p:cNvPr>
          <p:cNvSpPr txBox="1"/>
          <p:nvPr/>
        </p:nvSpPr>
        <p:spPr>
          <a:xfrm>
            <a:off x="2721794" y="2319855"/>
            <a:ext cx="116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AI/COGNITIVE</a:t>
            </a:r>
          </a:p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435,0 – 28,9%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152" name="Ovale 151">
            <a:extLst>
              <a:ext uri="{FF2B5EF4-FFF2-40B4-BE49-F238E27FC236}">
                <a16:creationId xmlns:a16="http://schemas.microsoft.com/office/drawing/2014/main" id="{DC506830-CBCB-C849-ACF1-FED8D133762C}"/>
              </a:ext>
            </a:extLst>
          </p:cNvPr>
          <p:cNvSpPr/>
          <p:nvPr/>
        </p:nvSpPr>
        <p:spPr>
          <a:xfrm>
            <a:off x="2778350" y="4392955"/>
            <a:ext cx="348236" cy="348236"/>
          </a:xfrm>
          <a:prstGeom prst="ellipse">
            <a:avLst/>
          </a:prstGeom>
          <a:solidFill>
            <a:srgbClr val="192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7B55EA71-D4F2-E041-9E3C-3513CD6C4151}"/>
              </a:ext>
            </a:extLst>
          </p:cNvPr>
          <p:cNvSpPr txBox="1"/>
          <p:nvPr/>
        </p:nvSpPr>
        <p:spPr>
          <a:xfrm>
            <a:off x="2012502" y="3674302"/>
            <a:ext cx="1614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PIATTAFORME PER LA GESTIONE WEB</a:t>
            </a:r>
          </a:p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668,7 – 7,5%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154" name="Ovale 153">
            <a:extLst>
              <a:ext uri="{FF2B5EF4-FFF2-40B4-BE49-F238E27FC236}">
                <a16:creationId xmlns:a16="http://schemas.microsoft.com/office/drawing/2014/main" id="{32B5E5B9-5AE5-3149-B069-3EC75C9747E1}"/>
              </a:ext>
            </a:extLst>
          </p:cNvPr>
          <p:cNvSpPr/>
          <p:nvPr/>
        </p:nvSpPr>
        <p:spPr>
          <a:xfrm>
            <a:off x="4118306" y="3654066"/>
            <a:ext cx="427368" cy="427368"/>
          </a:xfrm>
          <a:prstGeom prst="ellipse">
            <a:avLst/>
          </a:prstGeom>
          <a:solidFill>
            <a:srgbClr val="192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C7AD3B90-2424-6A49-8EFA-C5180689550F}"/>
              </a:ext>
            </a:extLst>
          </p:cNvPr>
          <p:cNvSpPr txBox="1"/>
          <p:nvPr/>
        </p:nvSpPr>
        <p:spPr>
          <a:xfrm>
            <a:off x="4283671" y="4103986"/>
            <a:ext cx="1070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BIG DATA</a:t>
            </a:r>
          </a:p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1.516,5 – 11,7%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156" name="Ovale 155">
            <a:extLst>
              <a:ext uri="{FF2B5EF4-FFF2-40B4-BE49-F238E27FC236}">
                <a16:creationId xmlns:a16="http://schemas.microsoft.com/office/drawing/2014/main" id="{5281533A-C76F-5A49-80A7-5201D3556060}"/>
              </a:ext>
            </a:extLst>
          </p:cNvPr>
          <p:cNvSpPr/>
          <p:nvPr/>
        </p:nvSpPr>
        <p:spPr>
          <a:xfrm>
            <a:off x="8833727" y="4222358"/>
            <a:ext cx="737827" cy="737827"/>
          </a:xfrm>
          <a:prstGeom prst="ellipse">
            <a:avLst/>
          </a:prstGeom>
          <a:solidFill>
            <a:srgbClr val="192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1CCC1176-4A93-3546-BD2B-0F45F7F58964}"/>
              </a:ext>
            </a:extLst>
          </p:cNvPr>
          <p:cNvSpPr txBox="1"/>
          <p:nvPr/>
        </p:nvSpPr>
        <p:spPr>
          <a:xfrm>
            <a:off x="9567589" y="4377456"/>
            <a:ext cx="1739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MOBILE BUSINESS</a:t>
            </a:r>
          </a:p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5.042,2 – 5,7%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158" name="Ovale 157">
            <a:extLst>
              <a:ext uri="{FF2B5EF4-FFF2-40B4-BE49-F238E27FC236}">
                <a16:creationId xmlns:a16="http://schemas.microsoft.com/office/drawing/2014/main" id="{552912D3-FA72-0846-B489-E08766353A18}"/>
              </a:ext>
            </a:extLst>
          </p:cNvPr>
          <p:cNvSpPr/>
          <p:nvPr/>
        </p:nvSpPr>
        <p:spPr>
          <a:xfrm>
            <a:off x="8880991" y="2876482"/>
            <a:ext cx="737827" cy="737827"/>
          </a:xfrm>
          <a:prstGeom prst="ellipse">
            <a:avLst/>
          </a:prstGeom>
          <a:solidFill>
            <a:srgbClr val="192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463EF62A-03CF-1949-8FA0-CE73D0442108}"/>
              </a:ext>
            </a:extLst>
          </p:cNvPr>
          <p:cNvSpPr txBox="1"/>
          <p:nvPr/>
        </p:nvSpPr>
        <p:spPr>
          <a:xfrm>
            <a:off x="9614853" y="3031580"/>
            <a:ext cx="1739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CLOUD COMPUTING</a:t>
            </a:r>
          </a:p>
          <a:p>
            <a:r>
              <a:rPr lang="it-IT" sz="1000" b="1" dirty="0">
                <a:solidFill>
                  <a:srgbClr val="192145"/>
                </a:solidFill>
                <a:latin typeface="Montserrat" pitchFamily="2" charset="77"/>
              </a:rPr>
              <a:t>5.259,1 – 20,2%</a:t>
            </a:r>
            <a:endParaRPr lang="it-IT" sz="10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56" name="Segnaposto numero diapositiva 3">
            <a:extLst>
              <a:ext uri="{FF2B5EF4-FFF2-40B4-BE49-F238E27FC236}">
                <a16:creationId xmlns:a16="http://schemas.microsoft.com/office/drawing/2014/main" id="{794451A3-C0BD-7749-9352-3E4D8ACE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8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58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478A22-2633-854B-9944-54DF420E9C54}"/>
              </a:ext>
            </a:extLst>
          </p:cNvPr>
          <p:cNvSpPr txBox="1"/>
          <p:nvPr/>
        </p:nvSpPr>
        <p:spPr>
          <a:xfrm>
            <a:off x="432486" y="803260"/>
            <a:ext cx="10026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L’adozione di strumenti di </a:t>
            </a:r>
            <a:r>
              <a:rPr lang="it-IT" sz="2500" b="1" dirty="0" err="1">
                <a:solidFill>
                  <a:srgbClr val="222B54"/>
                </a:solidFill>
                <a:latin typeface="Montserrat" pitchFamily="2" charset="77"/>
              </a:rPr>
              <a:t>Cybersecurity</a:t>
            </a:r>
            <a:r>
              <a:rPr lang="it-IT" sz="2500" b="1" dirty="0">
                <a:solidFill>
                  <a:srgbClr val="222B54"/>
                </a:solidFill>
                <a:latin typeface="Montserrat" pitchFamily="2" charset="77"/>
              </a:rPr>
              <a:t> sarà pervasiva</a:t>
            </a: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82839E46-1FA9-4542-84AB-422A720F383E}"/>
              </a:ext>
            </a:extLst>
          </p:cNvPr>
          <p:cNvSpPr txBox="1"/>
          <p:nvPr/>
        </p:nvSpPr>
        <p:spPr>
          <a:xfrm>
            <a:off x="365099" y="6309794"/>
            <a:ext cx="421733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NetConsulting</a:t>
            </a:r>
            <a:r>
              <a:rPr lang="it-IT" sz="900" b="0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  <a:cs typeface="Calibri" panose="020F0502020204030204" pitchFamily="34" charset="0"/>
              </a:rPr>
              <a:t> cube, Maggio 2023</a:t>
            </a:r>
          </a:p>
        </p:txBody>
      </p:sp>
      <p:sp>
        <p:nvSpPr>
          <p:cNvPr id="56" name="Arco 55">
            <a:extLst>
              <a:ext uri="{FF2B5EF4-FFF2-40B4-BE49-F238E27FC236}">
                <a16:creationId xmlns:a16="http://schemas.microsoft.com/office/drawing/2014/main" id="{F3B6DF4B-2134-964D-A641-EB247180EE9D}"/>
              </a:ext>
            </a:extLst>
          </p:cNvPr>
          <p:cNvSpPr/>
          <p:nvPr/>
        </p:nvSpPr>
        <p:spPr>
          <a:xfrm>
            <a:off x="1612328" y="2203668"/>
            <a:ext cx="2676696" cy="2676696"/>
          </a:xfrm>
          <a:prstGeom prst="arc">
            <a:avLst>
              <a:gd name="adj1" fmla="val 16200000"/>
              <a:gd name="adj2" fmla="val 2983484"/>
            </a:avLst>
          </a:prstGeom>
          <a:ln w="155575" cap="rnd">
            <a:solidFill>
              <a:srgbClr val="2142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Arco 56">
            <a:extLst>
              <a:ext uri="{FF2B5EF4-FFF2-40B4-BE49-F238E27FC236}">
                <a16:creationId xmlns:a16="http://schemas.microsoft.com/office/drawing/2014/main" id="{F7CBE197-AC57-AE42-B41C-4B7835678512}"/>
              </a:ext>
            </a:extLst>
          </p:cNvPr>
          <p:cNvSpPr/>
          <p:nvPr/>
        </p:nvSpPr>
        <p:spPr>
          <a:xfrm>
            <a:off x="1612328" y="2203668"/>
            <a:ext cx="2676696" cy="2676696"/>
          </a:xfrm>
          <a:prstGeom prst="arc">
            <a:avLst>
              <a:gd name="adj1" fmla="val 3547019"/>
              <a:gd name="adj2" fmla="val 10765386"/>
            </a:avLst>
          </a:prstGeom>
          <a:ln w="155575" cap="rnd">
            <a:solidFill>
              <a:srgbClr val="CC4D7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Arco 57">
            <a:extLst>
              <a:ext uri="{FF2B5EF4-FFF2-40B4-BE49-F238E27FC236}">
                <a16:creationId xmlns:a16="http://schemas.microsoft.com/office/drawing/2014/main" id="{DD4A217B-6A20-7646-8FE5-978039EEA3C0}"/>
              </a:ext>
            </a:extLst>
          </p:cNvPr>
          <p:cNvSpPr/>
          <p:nvPr/>
        </p:nvSpPr>
        <p:spPr>
          <a:xfrm>
            <a:off x="1612328" y="2203668"/>
            <a:ext cx="2676696" cy="2676696"/>
          </a:xfrm>
          <a:prstGeom prst="arc">
            <a:avLst>
              <a:gd name="adj1" fmla="val 11293087"/>
              <a:gd name="adj2" fmla="val 12889222"/>
            </a:avLst>
          </a:prstGeom>
          <a:ln w="155575" cap="rnd">
            <a:solidFill>
              <a:srgbClr val="EC8B2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36F59A31-9773-2148-BA9D-95CDDFDF15C7}"/>
              </a:ext>
            </a:extLst>
          </p:cNvPr>
          <p:cNvSpPr/>
          <p:nvPr/>
        </p:nvSpPr>
        <p:spPr>
          <a:xfrm>
            <a:off x="1612328" y="2203668"/>
            <a:ext cx="2676696" cy="2676696"/>
          </a:xfrm>
          <a:prstGeom prst="arc">
            <a:avLst>
              <a:gd name="adj1" fmla="val 13435846"/>
              <a:gd name="adj2" fmla="val 14422674"/>
            </a:avLst>
          </a:prstGeom>
          <a:ln w="155575" cap="rnd">
            <a:solidFill>
              <a:srgbClr val="FCCE2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087D013-2789-2C4F-B7CC-0F961BE88DEF}"/>
              </a:ext>
            </a:extLst>
          </p:cNvPr>
          <p:cNvSpPr txBox="1"/>
          <p:nvPr/>
        </p:nvSpPr>
        <p:spPr>
          <a:xfrm>
            <a:off x="4404199" y="2675752"/>
            <a:ext cx="13419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1426D"/>
                </a:solidFill>
                <a:latin typeface="Montserrat" pitchFamily="2" charset="77"/>
              </a:rPr>
              <a:t>38%</a:t>
            </a:r>
          </a:p>
          <a:p>
            <a:r>
              <a:rPr lang="it-IT" sz="1000" b="1" dirty="0">
                <a:solidFill>
                  <a:srgbClr val="21426D"/>
                </a:solidFill>
                <a:latin typeface="Montserrat" pitchFamily="2" charset="77"/>
              </a:rPr>
              <a:t>Altri servizi </a:t>
            </a:r>
            <a:br>
              <a:rPr lang="it-IT" sz="1000" b="1" dirty="0">
                <a:solidFill>
                  <a:srgbClr val="21426D"/>
                </a:solidFill>
                <a:latin typeface="Montserrat" pitchFamily="2" charset="77"/>
              </a:rPr>
            </a:br>
            <a:r>
              <a:rPr lang="it-IT" sz="1000" b="1" dirty="0">
                <a:solidFill>
                  <a:srgbClr val="21426D"/>
                </a:solidFill>
                <a:latin typeface="Montserrat" pitchFamily="2" charset="77"/>
              </a:rPr>
              <a:t>(</a:t>
            </a:r>
            <a:r>
              <a:rPr lang="it-IT" sz="1000" b="1" dirty="0" err="1">
                <a:solidFill>
                  <a:srgbClr val="21426D"/>
                </a:solidFill>
                <a:latin typeface="Montserrat" pitchFamily="2" charset="77"/>
              </a:rPr>
              <a:t>system</a:t>
            </a:r>
            <a:r>
              <a:rPr lang="it-IT" sz="1000" b="1" dirty="0">
                <a:solidFill>
                  <a:srgbClr val="21426D"/>
                </a:solidFill>
                <a:latin typeface="Montserrat" pitchFamily="2" charset="77"/>
              </a:rPr>
              <a:t> </a:t>
            </a:r>
            <a:r>
              <a:rPr lang="it-IT" sz="1000" b="1" dirty="0" err="1">
                <a:solidFill>
                  <a:srgbClr val="21426D"/>
                </a:solidFill>
                <a:latin typeface="Montserrat" pitchFamily="2" charset="77"/>
              </a:rPr>
              <a:t>integration</a:t>
            </a:r>
            <a:r>
              <a:rPr lang="it-IT" sz="1000" b="1" dirty="0">
                <a:solidFill>
                  <a:srgbClr val="21426D"/>
                </a:solidFill>
                <a:latin typeface="Montserrat" pitchFamily="2" charset="77"/>
              </a:rPr>
              <a:t>, formazione)</a:t>
            </a:r>
            <a:endParaRPr lang="it-IT" sz="1000" dirty="0">
              <a:solidFill>
                <a:srgbClr val="21426D"/>
              </a:solidFill>
              <a:latin typeface="Montserrat" pitchFamily="2" charset="77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E40B7FA5-127A-D34D-8AE7-96F831277380}"/>
              </a:ext>
            </a:extLst>
          </p:cNvPr>
          <p:cNvSpPr txBox="1"/>
          <p:nvPr/>
        </p:nvSpPr>
        <p:spPr>
          <a:xfrm>
            <a:off x="665111" y="4637409"/>
            <a:ext cx="14857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500" b="1" dirty="0">
                <a:solidFill>
                  <a:srgbClr val="CC4D7B"/>
                </a:solidFill>
                <a:latin typeface="Montserrat" pitchFamily="2" charset="77"/>
              </a:rPr>
              <a:t>41%</a:t>
            </a:r>
          </a:p>
          <a:p>
            <a:pPr algn="r"/>
            <a:r>
              <a:rPr lang="it-IT" sz="1000" b="1" dirty="0">
                <a:solidFill>
                  <a:srgbClr val="CC4D7B"/>
                </a:solidFill>
                <a:latin typeface="Montserrat" pitchFamily="2" charset="77"/>
              </a:rPr>
              <a:t>Servizi MSS e </a:t>
            </a:r>
            <a:r>
              <a:rPr lang="it-IT" sz="1000" b="1" dirty="0" err="1">
                <a:solidFill>
                  <a:srgbClr val="CC4D7B"/>
                </a:solidFill>
                <a:latin typeface="Montserrat" pitchFamily="2" charset="77"/>
              </a:rPr>
              <a:t>Cloud</a:t>
            </a:r>
            <a:endParaRPr lang="it-IT" sz="1000" dirty="0">
              <a:solidFill>
                <a:srgbClr val="CC4D7B"/>
              </a:solidFill>
              <a:latin typeface="Montserrat" pitchFamily="2" charset="77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E15D598-00BC-D743-A424-EC168C3E0F09}"/>
              </a:ext>
            </a:extLst>
          </p:cNvPr>
          <p:cNvSpPr txBox="1"/>
          <p:nvPr/>
        </p:nvSpPr>
        <p:spPr>
          <a:xfrm>
            <a:off x="26689" y="2727248"/>
            <a:ext cx="14857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500" b="1" dirty="0">
                <a:solidFill>
                  <a:srgbClr val="EC8B2E"/>
                </a:solidFill>
                <a:latin typeface="Montserrat" pitchFamily="2" charset="77"/>
              </a:rPr>
              <a:t>9%</a:t>
            </a:r>
          </a:p>
          <a:p>
            <a:pPr algn="r"/>
            <a:r>
              <a:rPr lang="it-IT" sz="1000" b="1" dirty="0">
                <a:solidFill>
                  <a:srgbClr val="EC8B2E"/>
                </a:solidFill>
                <a:latin typeface="Montserrat" pitchFamily="2" charset="77"/>
              </a:rPr>
              <a:t>Security Software</a:t>
            </a:r>
            <a:endParaRPr lang="it-IT" sz="1000" dirty="0">
              <a:solidFill>
                <a:srgbClr val="EC8B2E"/>
              </a:solidFill>
              <a:latin typeface="Montserrat" pitchFamily="2" charset="77"/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40587EF7-2B96-FD4E-9FAD-AC726A8F7213}"/>
              </a:ext>
            </a:extLst>
          </p:cNvPr>
          <p:cNvSpPr txBox="1"/>
          <p:nvPr/>
        </p:nvSpPr>
        <p:spPr>
          <a:xfrm>
            <a:off x="432486" y="1950100"/>
            <a:ext cx="14857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500" b="1" dirty="0">
                <a:solidFill>
                  <a:srgbClr val="FCCE20"/>
                </a:solidFill>
                <a:latin typeface="Montserrat" pitchFamily="2" charset="77"/>
              </a:rPr>
              <a:t>7%</a:t>
            </a:r>
          </a:p>
          <a:p>
            <a:pPr algn="r"/>
            <a:r>
              <a:rPr lang="it-IT" sz="1000" b="1" dirty="0">
                <a:solidFill>
                  <a:srgbClr val="FCCE20"/>
                </a:solidFill>
                <a:latin typeface="Montserrat" pitchFamily="2" charset="77"/>
              </a:rPr>
              <a:t>Security Hardware</a:t>
            </a:r>
            <a:endParaRPr lang="it-IT" sz="1000" dirty="0">
              <a:solidFill>
                <a:srgbClr val="FCCE20"/>
              </a:solidFill>
              <a:latin typeface="Montserrat" pitchFamily="2" charset="77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4B877435-CFBB-F444-AB31-84004782DCB0}"/>
              </a:ext>
            </a:extLst>
          </p:cNvPr>
          <p:cNvSpPr txBox="1"/>
          <p:nvPr/>
        </p:nvSpPr>
        <p:spPr>
          <a:xfrm>
            <a:off x="1909059" y="3202584"/>
            <a:ext cx="20818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192145"/>
                </a:solidFill>
                <a:latin typeface="Montserrat" pitchFamily="2" charset="77"/>
              </a:rPr>
              <a:t>MERCATO CYBERSICUREZZA</a:t>
            </a:r>
          </a:p>
          <a:p>
            <a:pPr algn="ctr"/>
            <a:r>
              <a:rPr lang="it-IT" sz="1500" b="1" dirty="0">
                <a:solidFill>
                  <a:srgbClr val="192145"/>
                </a:solidFill>
                <a:latin typeface="Montserrat" pitchFamily="2" charset="77"/>
              </a:rPr>
              <a:t>2022</a:t>
            </a:r>
            <a:endParaRPr lang="it-IT" sz="1500" dirty="0">
              <a:solidFill>
                <a:srgbClr val="192145"/>
              </a:solidFill>
              <a:latin typeface="Montserrat" pitchFamily="2" charset="77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7D0D8539-708B-E44B-A482-FB5A9FD78D3D}"/>
              </a:ext>
            </a:extLst>
          </p:cNvPr>
          <p:cNvSpPr txBox="1"/>
          <p:nvPr/>
        </p:nvSpPr>
        <p:spPr>
          <a:xfrm>
            <a:off x="1512414" y="5624376"/>
            <a:ext cx="287517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333F50"/>
                </a:solidFill>
                <a:uFillTx/>
                <a:latin typeface="Montserrat" pitchFamily="2" charset="77"/>
              </a:rPr>
              <a:t>€ 1,6 Miliardi</a:t>
            </a:r>
          </a:p>
        </p:txBody>
      </p:sp>
      <p:sp>
        <p:nvSpPr>
          <p:cNvPr id="70" name="Arco 69">
            <a:extLst>
              <a:ext uri="{FF2B5EF4-FFF2-40B4-BE49-F238E27FC236}">
                <a16:creationId xmlns:a16="http://schemas.microsoft.com/office/drawing/2014/main" id="{D5C315D5-CA5E-E84B-A554-84E2FE194B28}"/>
              </a:ext>
            </a:extLst>
          </p:cNvPr>
          <p:cNvSpPr/>
          <p:nvPr/>
        </p:nvSpPr>
        <p:spPr>
          <a:xfrm>
            <a:off x="1611653" y="2203668"/>
            <a:ext cx="2676696" cy="2676696"/>
          </a:xfrm>
          <a:prstGeom prst="arc">
            <a:avLst>
              <a:gd name="adj1" fmla="val 14944980"/>
              <a:gd name="adj2" fmla="val 15631611"/>
            </a:avLst>
          </a:prstGeom>
          <a:ln w="155575" cap="rnd">
            <a:solidFill>
              <a:srgbClr val="B0D1D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F94376F3-1591-8042-8F3C-4373559137C0}"/>
              </a:ext>
            </a:extLst>
          </p:cNvPr>
          <p:cNvSpPr txBox="1"/>
          <p:nvPr/>
        </p:nvSpPr>
        <p:spPr>
          <a:xfrm>
            <a:off x="1834250" y="1398709"/>
            <a:ext cx="14857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solidFill>
                  <a:srgbClr val="B0D1DC"/>
                </a:solidFill>
                <a:latin typeface="Montserrat" pitchFamily="2" charset="77"/>
              </a:rPr>
              <a:t>5%</a:t>
            </a:r>
          </a:p>
          <a:p>
            <a:pPr algn="ctr"/>
            <a:r>
              <a:rPr lang="it-IT" sz="1000" b="1" dirty="0">
                <a:solidFill>
                  <a:srgbClr val="B0D1DC"/>
                </a:solidFill>
                <a:latin typeface="Montserrat" pitchFamily="2" charset="77"/>
              </a:rPr>
              <a:t>Consulenza</a:t>
            </a:r>
            <a:endParaRPr lang="it-IT" sz="1000" dirty="0">
              <a:solidFill>
                <a:srgbClr val="B0D1DC"/>
              </a:solidFill>
              <a:latin typeface="Montserrat" pitchFamily="2" charset="77"/>
            </a:endParaRPr>
          </a:p>
        </p:txBody>
      </p:sp>
      <p:graphicFrame>
        <p:nvGraphicFramePr>
          <p:cNvPr id="73" name="Grafico 9">
            <a:extLst>
              <a:ext uri="{FF2B5EF4-FFF2-40B4-BE49-F238E27FC236}">
                <a16:creationId xmlns:a16="http://schemas.microsoft.com/office/drawing/2014/main" id="{09A0C876-62C7-A04D-8B3F-CCEBE932D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904948"/>
              </p:ext>
            </p:extLst>
          </p:nvPr>
        </p:nvGraphicFramePr>
        <p:xfrm>
          <a:off x="5845367" y="1599159"/>
          <a:ext cx="5914148" cy="43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6" name="Connettore 1 75">
            <a:extLst>
              <a:ext uri="{FF2B5EF4-FFF2-40B4-BE49-F238E27FC236}">
                <a16:creationId xmlns:a16="http://schemas.microsoft.com/office/drawing/2014/main" id="{8021DF95-A38F-7444-B01D-643F454B180E}"/>
              </a:ext>
            </a:extLst>
          </p:cNvPr>
          <p:cNvCxnSpPr/>
          <p:nvPr/>
        </p:nvCxnSpPr>
        <p:spPr>
          <a:xfrm>
            <a:off x="5508151" y="1424186"/>
            <a:ext cx="0" cy="4688346"/>
          </a:xfrm>
          <a:prstGeom prst="line">
            <a:avLst/>
          </a:prstGeom>
          <a:ln>
            <a:solidFill>
              <a:srgbClr val="19214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numero diapositiva 3">
            <a:extLst>
              <a:ext uri="{FF2B5EF4-FFF2-40B4-BE49-F238E27FC236}">
                <a16:creationId xmlns:a16="http://schemas.microsoft.com/office/drawing/2014/main" id="{1E1C9A07-77D5-FA44-BCCB-6F310CB4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5136" y="6233060"/>
            <a:ext cx="668677" cy="365125"/>
          </a:xfrm>
        </p:spPr>
        <p:txBody>
          <a:bodyPr/>
          <a:lstStyle/>
          <a:p>
            <a:fld id="{65218D99-31B8-4276-AFF9-83594C599138}" type="slidenum">
              <a:rPr lang="it-IT" sz="800" smtClean="0">
                <a:latin typeface="Montserrat" pitchFamily="2" charset="77"/>
                <a:cs typeface="Futura Medium" panose="020B0602020204020303" pitchFamily="34" charset="-79"/>
              </a:rPr>
              <a:t>9</a:t>
            </a:fld>
            <a:endParaRPr lang="it-IT" sz="800" dirty="0">
              <a:latin typeface="Montserrat" pitchFamily="2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1019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798</Words>
  <Application>Microsoft Office PowerPoint</Application>
  <PresentationFormat>Widescreen</PresentationFormat>
  <Paragraphs>245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Calibri Light</vt:lpstr>
      <vt:lpstr>Arial</vt:lpstr>
      <vt:lpstr>Calibri</vt:lpstr>
      <vt:lpstr>Montserrat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Mariti</dc:creator>
  <cp:lastModifiedBy>Stefania Follador</cp:lastModifiedBy>
  <cp:revision>37</cp:revision>
  <dcterms:created xsi:type="dcterms:W3CDTF">2023-06-28T08:07:24Z</dcterms:created>
  <dcterms:modified xsi:type="dcterms:W3CDTF">2023-07-02T11:27:49Z</dcterms:modified>
</cp:coreProperties>
</file>